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embeddedFontLst>
    <p:embeddedFont>
      <p:font typeface="MiSans" charset="-122" pitchFamily="34"/>
      <p:regular r:id="rId2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27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1-2.png"/><Relationship Id="rId3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4-5.png"/><Relationship Id="rId3" Type="http://schemas.openxmlformats.org/officeDocument/2006/relationships/image" Target="../media/image-11-3.png"/><Relationship Id="rId4" Type="http://schemas.openxmlformats.org/officeDocument/2006/relationships/image" Target="../media/image-11-3.png"/><Relationship Id="rId5" Type="http://schemas.openxmlformats.org/officeDocument/2006/relationships/image" Target="../media/image-2-2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12-2.png"/><Relationship Id="rId3" Type="http://schemas.openxmlformats.org/officeDocument/2006/relationships/image" Target="../media/image-2-2.png"/><Relationship Id="rId4" Type="http://schemas.openxmlformats.org/officeDocument/2006/relationships/image" Target="../media/image-4-5.png"/><Relationship Id="rId5" Type="http://schemas.openxmlformats.org/officeDocument/2006/relationships/image" Target="../media/image-12-2.png"/><Relationship Id="rId6" Type="http://schemas.openxmlformats.org/officeDocument/2006/relationships/image" Target="../media/image-12-2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2-2.png"/><Relationship Id="rId4" Type="http://schemas.openxmlformats.org/officeDocument/2006/relationships/image" Target="../media/image-4-5.png"/><Relationship Id="rId5" Type="http://schemas.openxmlformats.org/officeDocument/2006/relationships/image" Target="../media/image-5-2.png"/><Relationship Id="rId6" Type="http://schemas.openxmlformats.org/officeDocument/2006/relationships/image" Target="../media/image-5-2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png"/><Relationship Id="rId6" Type="http://schemas.openxmlformats.org/officeDocument/2006/relationships/image" Target="../media/image-15-6.png"/><Relationship Id="rId7" Type="http://schemas.openxmlformats.org/officeDocument/2006/relationships/image" Target="../media/image-15-7.png"/><Relationship Id="rId8" Type="http://schemas.openxmlformats.org/officeDocument/2006/relationships/image" Target="../media/image-2-2.png"/><Relationship Id="rId9" Type="http://schemas.openxmlformats.org/officeDocument/2006/relationships/image" Target="../media/image-15-9.png"/><Relationship Id="rId10" Type="http://schemas.openxmlformats.org/officeDocument/2006/relationships/image" Target="../media/image-15-9.png"/><Relationship Id="rId11" Type="http://schemas.openxmlformats.org/officeDocument/2006/relationships/image" Target="../media/image-15-9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16-2.png"/><Relationship Id="rId3" Type="http://schemas.openxmlformats.org/officeDocument/2006/relationships/image" Target="../media/image-16-2.png"/><Relationship Id="rId4" Type="http://schemas.openxmlformats.org/officeDocument/2006/relationships/image" Target="../media/image-16-4.png"/><Relationship Id="rId5" Type="http://schemas.openxmlformats.org/officeDocument/2006/relationships/image" Target="../media/image-16-5.png"/><Relationship Id="rId6" Type="http://schemas.openxmlformats.org/officeDocument/2006/relationships/image" Target="../media/image-2-2.png"/><Relationship Id="rId7" Type="http://schemas.openxmlformats.org/officeDocument/2006/relationships/image" Target="../media/image-16-7.png"/><Relationship Id="rId8" Type="http://schemas.openxmlformats.org/officeDocument/2006/relationships/image" Target="../media/image-16-7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image" Target="../media/image-18-4.png"/><Relationship Id="rId5" Type="http://schemas.openxmlformats.org/officeDocument/2006/relationships/image" Target="../media/image-18-5.png"/><Relationship Id="rId6" Type="http://schemas.openxmlformats.org/officeDocument/2006/relationships/image" Target="../media/image-18-6.png"/><Relationship Id="rId7" Type="http://schemas.openxmlformats.org/officeDocument/2006/relationships/image" Target="../media/image-18-6.png"/><Relationship Id="rId8" Type="http://schemas.openxmlformats.org/officeDocument/2006/relationships/image" Target="../media/image-4-5.png"/><Relationship Id="rId9" Type="http://schemas.openxmlformats.org/officeDocument/2006/relationships/image" Target="../media/image-2-2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image" Target="../media/image-2-2.png"/><Relationship Id="rId4" Type="http://schemas.openxmlformats.org/officeDocument/2006/relationships/image" Target="../media/image-4-5.png"/><Relationship Id="rId5" Type="http://schemas.openxmlformats.org/officeDocument/2006/relationships/image" Target="../media/image-9-5.png"/><Relationship Id="rId6" Type="http://schemas.openxmlformats.org/officeDocument/2006/relationships/image" Target="../media/image-9-5.png"/><Relationship Id="rId7" Type="http://schemas.openxmlformats.org/officeDocument/2006/relationships/image" Target="../media/image-9-5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1-2.png"/><Relationship Id="rId3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2-2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6.png"/><Relationship Id="rId8" Type="http://schemas.openxmlformats.org/officeDocument/2006/relationships/image" Target="../media/image-4-6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2.png"/><Relationship Id="rId4" Type="http://schemas.openxmlformats.org/officeDocument/2006/relationships/image" Target="../media/image-2-2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7-2.jpg"/><Relationship Id="rId3" Type="http://schemas.openxmlformats.org/officeDocument/2006/relationships/image" Target="../media/image-7-3.png"/><Relationship Id="rId4" Type="http://schemas.openxmlformats.org/officeDocument/2006/relationships/image" Target="../media/image-2-2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8-2.png"/><Relationship Id="rId3" Type="http://schemas.openxmlformats.org/officeDocument/2006/relationships/image" Target="../media/image-2-2.png"/><Relationship Id="rId4" Type="http://schemas.openxmlformats.org/officeDocument/2006/relationships/image" Target="../media/image-8-4.png"/><Relationship Id="rId5" Type="http://schemas.openxmlformats.org/officeDocument/2006/relationships/image" Target="../media/image-8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9-2.png"/><Relationship Id="rId3" Type="http://schemas.openxmlformats.org/officeDocument/2006/relationships/image" Target="../media/image-2-2.png"/><Relationship Id="rId4" Type="http://schemas.openxmlformats.org/officeDocument/2006/relationships/image" Target="../media/image-4-5.png"/><Relationship Id="rId5" Type="http://schemas.openxmlformats.org/officeDocument/2006/relationships/image" Target="../media/image-9-5.png"/><Relationship Id="rId6" Type="http://schemas.openxmlformats.org/officeDocument/2006/relationships/image" Target="../media/image-9-5.png"/><Relationship Id="rId7" Type="http://schemas.openxmlformats.org/officeDocument/2006/relationships/image" Target="../media/image-9-5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808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45:27-d2r951pe3tpg8rchuqt0.jp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>
            <a:off x="0" y="0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6580" y="1451610"/>
            <a:ext cx="11527790" cy="2274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Dance Formations That Wow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2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6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2" name="Image 1" descr="https://kimi-img.moonshot.cn/pub/slides/slides_tmpl/image/25-09-02-14:45:26-d2r951he3tpg8rchuqqg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714375" y="5107940"/>
            <a:ext cx="3132455" cy="463550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929045" y="5171440"/>
            <a:ext cx="2419133" cy="254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0C0B0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  <p:pic>
        <p:nvPicPr>
          <p:cNvPr id="14" name="Image 2" descr="https://kimi-img.moonshot.cn/pub/slides/slides_tmpl/image/25-09-02-14:45:26-d2r951he3tpg8rchuqqg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714375" y="4341495"/>
            <a:ext cx="3132455" cy="46355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855980" y="4404995"/>
            <a:ext cx="2182495" cy="254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0C0B0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Kimi AI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808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45:27-d2r951pe3tpg8rchuqtg.jp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48740" y="3970020"/>
            <a:ext cx="101504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Geometric Power Zones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7" name="Image 1" descr="https://kimi-img.moonshot.cn/pub/slides/slides_tmpl/image/25-09-02-14:45:26-d2r951he3tpg8rchuqrg.png">    </p:cNvPr>
          <p:cNvPicPr>
            <a:picLocks noChangeAspect="1"/>
          </p:cNvPicPr>
          <p:nvPr/>
        </p:nvPicPr>
        <p:blipFill>
          <a:blip r:embed="rId2"/>
          <a:srcRect l="0" r="0" t="15459" b="15459"/>
          <a:stretch/>
        </p:blipFill>
        <p:spPr>
          <a:xfrm>
            <a:off x="4511040" y="3723012"/>
            <a:ext cx="3657600" cy="12700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5116513" y="1632585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  <a:effectLst>
            <a:outerShdw sx="100000" sy="100000" kx="0" ky="0" algn="bl" rotWithShape="0" blurRad="50800" dist="26941" dir="2700000">
              <a:srgbClr val="754412">
                <a:alpha val="40000"/>
              </a:srgbClr>
            </a:outerShdw>
          </a:effectLst>
        </p:spPr>
      </p:sp>
      <p:sp>
        <p:nvSpPr>
          <p:cNvPr id="19" name="Text 15"/>
          <p:cNvSpPr/>
          <p:nvPr/>
        </p:nvSpPr>
        <p:spPr>
          <a:xfrm>
            <a:off x="5116513" y="1632585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13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808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45:27-d2r951pe3tpg8rchuqu0.png">    </p:cNvPr>
          <p:cNvPicPr>
            <a:picLocks noChangeAspect="1"/>
          </p:cNvPicPr>
          <p:nvPr/>
        </p:nvPicPr>
        <p:blipFill>
          <a:blip r:embed="rId1"/>
          <a:srcRect l="0" r="0" t="86" b="86"/>
          <a:stretch/>
        </p:blipFill>
        <p:spPr>
          <a:xfrm>
            <a:off x="0" y="-193"/>
            <a:ext cx="12192000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9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2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6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18490" y="998220"/>
            <a:ext cx="10568305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spc="300" kern="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Almighty Triangle</a:t>
            </a:r>
            <a:endParaRPr lang="en-US" sz="1600" dirty="0"/>
          </a:p>
        </p:txBody>
      </p:sp>
      <p:pic>
        <p:nvPicPr>
          <p:cNvPr id="13" name="Image 1" descr="https://kimi-img.moonshot.cn/pub/slides/slides_tmpl/image/25-09-02-14:45:27-d2r951pe3tpg8rchur00.png">    </p:cNvPr>
          <p:cNvPicPr>
            <a:picLocks noChangeAspect="1"/>
          </p:cNvPicPr>
          <p:nvPr/>
        </p:nvPicPr>
        <p:blipFill>
          <a:blip r:embed="rId2"/>
          <a:srcRect l="0" r="0" t="1969" b="1969"/>
          <a:stretch/>
        </p:blipFill>
        <p:spPr>
          <a:xfrm>
            <a:off x="11453495" y="6134735"/>
            <a:ext cx="186055" cy="207010"/>
          </a:xfrm>
          <a:prstGeom prst="rect">
            <a:avLst/>
          </a:prstGeom>
        </p:spPr>
      </p:pic>
      <p:pic>
        <p:nvPicPr>
          <p:cNvPr id="14" name="Image 2" descr="https://kimi-img.moonshot.cn/pub/slides/slides_tmpl/image/25-09-02-14:45:30-d2r952he3tpg8rchur5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345" y="2266315"/>
            <a:ext cx="1059815" cy="1059815"/>
          </a:xfrm>
          <a:prstGeom prst="rect">
            <a:avLst/>
          </a:prstGeom>
        </p:spPr>
      </p:pic>
      <p:pic>
        <p:nvPicPr>
          <p:cNvPr id="15" name="Image 3" descr="https://kimi-img.moonshot.cn/pub/slides/slides_tmpl/image/25-09-02-14:45:30-d2r952he3tpg8rchur5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155" y="4371975"/>
            <a:ext cx="1059815" cy="1059815"/>
          </a:xfrm>
          <a:prstGeom prst="rect">
            <a:avLst/>
          </a:prstGeom>
        </p:spPr>
      </p:pic>
      <p:pic>
        <p:nvPicPr>
          <p:cNvPr id="16" name="Image 4" descr="https://kimi-img.moonshot.cn/pub/slides/slides_tmpl/image/25-09-02-14:45:26-d2r951he3tpg8rchuqq0.png">    </p:cNvPr>
          <p:cNvPicPr>
            <a:picLocks noChangeAspect="1"/>
          </p:cNvPicPr>
          <p:nvPr/>
        </p:nvPicPr>
        <p:blipFill>
          <a:blip r:embed="rId5"/>
          <a:srcRect l="0" r="0" t="982" b="982"/>
          <a:stretch/>
        </p:blipFill>
        <p:spPr>
          <a:xfrm flipH="1" flipV="1">
            <a:off x="759460" y="561340"/>
            <a:ext cx="355600" cy="304800"/>
          </a:xfrm>
          <a:prstGeom prst="rect">
            <a:avLst/>
          </a:prstGeom>
        </p:spPr>
      </p:pic>
      <p:sp>
        <p:nvSpPr>
          <p:cNvPr id="17" name="Shape 10"/>
          <p:cNvSpPr/>
          <p:nvPr/>
        </p:nvSpPr>
        <p:spPr>
          <a:xfrm flipH="1">
            <a:off x="1569720" y="766445"/>
            <a:ext cx="78105" cy="7175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1"/>
          <p:cNvSpPr/>
          <p:nvPr/>
        </p:nvSpPr>
        <p:spPr>
          <a:xfrm>
            <a:off x="1569720" y="76644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2"/>
          <p:cNvSpPr/>
          <p:nvPr/>
        </p:nvSpPr>
        <p:spPr>
          <a:xfrm flipH="1">
            <a:off x="1441450" y="76644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20" name="Text 13"/>
          <p:cNvSpPr/>
          <p:nvPr/>
        </p:nvSpPr>
        <p:spPr>
          <a:xfrm>
            <a:off x="1441450" y="76644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4"/>
          <p:cNvSpPr/>
          <p:nvPr/>
        </p:nvSpPr>
        <p:spPr>
          <a:xfrm flipH="1">
            <a:off x="1310005" y="766445"/>
            <a:ext cx="78105" cy="7175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2" name="Text 15"/>
          <p:cNvSpPr/>
          <p:nvPr/>
        </p:nvSpPr>
        <p:spPr>
          <a:xfrm>
            <a:off x="1310005" y="76644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16"/>
          <p:cNvSpPr/>
          <p:nvPr/>
        </p:nvSpPr>
        <p:spPr>
          <a:xfrm flipH="1">
            <a:off x="1179195" y="76644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24" name="Text 17"/>
          <p:cNvSpPr/>
          <p:nvPr/>
        </p:nvSpPr>
        <p:spPr>
          <a:xfrm>
            <a:off x="1179195" y="76644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18"/>
          <p:cNvSpPr/>
          <p:nvPr/>
        </p:nvSpPr>
        <p:spPr>
          <a:xfrm>
            <a:off x="1259205" y="2461895"/>
            <a:ext cx="749300" cy="6426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6" name="Text 19"/>
          <p:cNvSpPr/>
          <p:nvPr/>
        </p:nvSpPr>
        <p:spPr>
          <a:xfrm>
            <a:off x="1259205" y="2461895"/>
            <a:ext cx="749300" cy="642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7" name="Text 20"/>
          <p:cNvSpPr/>
          <p:nvPr/>
        </p:nvSpPr>
        <p:spPr>
          <a:xfrm>
            <a:off x="2256790" y="2300605"/>
            <a:ext cx="8278495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spc="110" kern="0" dirty="0">
                <a:solidFill>
                  <a:srgbClr val="CAEEF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Symmetry and Balance</a:t>
            </a:r>
            <a:endParaRPr lang="en-US" sz="1600" dirty="0"/>
          </a:p>
        </p:txBody>
      </p:sp>
      <p:sp>
        <p:nvSpPr>
          <p:cNvPr id="28" name="Text 21"/>
          <p:cNvSpPr/>
          <p:nvPr/>
        </p:nvSpPr>
        <p:spPr>
          <a:xfrm>
            <a:off x="2169160" y="2596515"/>
            <a:ext cx="9017635" cy="640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triangle formation provides perfect symmetry and balance, making it a visually appealing choice for any dance routine. It ensures that all dancers are visible and creates a sense of unity.</a:t>
            </a:r>
            <a:endParaRPr lang="en-US" sz="1600" dirty="0"/>
          </a:p>
        </p:txBody>
      </p:sp>
      <p:sp>
        <p:nvSpPr>
          <p:cNvPr id="29" name="Shape 22"/>
          <p:cNvSpPr/>
          <p:nvPr/>
        </p:nvSpPr>
        <p:spPr>
          <a:xfrm>
            <a:off x="3470593" y="4567555"/>
            <a:ext cx="662940" cy="6426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0" name="Text 23"/>
          <p:cNvSpPr/>
          <p:nvPr/>
        </p:nvSpPr>
        <p:spPr>
          <a:xfrm>
            <a:off x="3470593" y="4567555"/>
            <a:ext cx="662940" cy="642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1" name="Text 24"/>
          <p:cNvSpPr/>
          <p:nvPr/>
        </p:nvSpPr>
        <p:spPr>
          <a:xfrm>
            <a:off x="4515485" y="4374515"/>
            <a:ext cx="6539865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spc="110" kern="0" dirty="0">
                <a:solidFill>
                  <a:srgbClr val="CAEEF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Scalability</a:t>
            </a:r>
            <a:endParaRPr lang="en-US" sz="1600" dirty="0"/>
          </a:p>
        </p:txBody>
      </p:sp>
      <p:sp>
        <p:nvSpPr>
          <p:cNvPr id="32" name="Text 25"/>
          <p:cNvSpPr/>
          <p:nvPr/>
        </p:nvSpPr>
        <p:spPr>
          <a:xfrm>
            <a:off x="4413250" y="4671695"/>
            <a:ext cx="7518400" cy="640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Triangles can be easily scaled up or down, allowing for flexibility in group size. This formation works well for both small and large groups, maintaining its visual impact.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808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45:27-d2r951pe3tpg8rchuqu0.png">    </p:cNvPr>
          <p:cNvPicPr>
            <a:picLocks noChangeAspect="1"/>
          </p:cNvPicPr>
          <p:nvPr/>
        </p:nvPicPr>
        <p:blipFill>
          <a:blip r:embed="rId1"/>
          <a:srcRect l="0" r="0" t="73" b="73"/>
          <a:stretch/>
        </p:blipFill>
        <p:spPr>
          <a:xfrm>
            <a:off x="-3178" y="-1"/>
            <a:ext cx="12195178" cy="686641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45:33-d2r9539e3tpg8rchuri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5610" y="2449195"/>
            <a:ext cx="3867785" cy="324485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542290" y="998220"/>
            <a:ext cx="10367645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spc="300" kern="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Diamond and X Dynamics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69151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4" name="Shape 10"/>
          <p:cNvSpPr/>
          <p:nvPr/>
        </p:nvSpPr>
        <p:spPr>
          <a:xfrm>
            <a:off x="77978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5" name="Shape 11"/>
          <p:cNvSpPr/>
          <p:nvPr/>
        </p:nvSpPr>
        <p:spPr>
          <a:xfrm>
            <a:off x="867410" y="6134735"/>
            <a:ext cx="0" cy="220345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6" name="Shape 12"/>
          <p:cNvSpPr/>
          <p:nvPr/>
        </p:nvSpPr>
        <p:spPr>
          <a:xfrm>
            <a:off x="95567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7" name="Shape 13"/>
          <p:cNvSpPr/>
          <p:nvPr/>
        </p:nvSpPr>
        <p:spPr>
          <a:xfrm>
            <a:off x="104394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18" name="Image 2" descr="https://kimi-img.moonshot.cn/pub/slides/slides_tmpl/image/25-09-02-14:45:26-d2r951he3tpg8rchuqq0.png">    </p:cNvPr>
          <p:cNvPicPr>
            <a:picLocks noChangeAspect="1"/>
          </p:cNvPicPr>
          <p:nvPr/>
        </p:nvPicPr>
        <p:blipFill>
          <a:blip r:embed="rId3"/>
          <a:srcRect l="0" r="0" t="982" b="982"/>
          <a:stretch/>
        </p:blipFill>
        <p:spPr>
          <a:xfrm flipH="1" flipV="1">
            <a:off x="725170" y="561340"/>
            <a:ext cx="355600" cy="304800"/>
          </a:xfrm>
          <a:prstGeom prst="rect">
            <a:avLst/>
          </a:prstGeom>
        </p:spPr>
      </p:pic>
      <p:sp>
        <p:nvSpPr>
          <p:cNvPr id="19" name="Shape 14"/>
          <p:cNvSpPr/>
          <p:nvPr/>
        </p:nvSpPr>
        <p:spPr>
          <a:xfrm flipH="1">
            <a:off x="1535430" y="766445"/>
            <a:ext cx="78105" cy="7175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5"/>
          <p:cNvSpPr/>
          <p:nvPr/>
        </p:nvSpPr>
        <p:spPr>
          <a:xfrm>
            <a:off x="1535430" y="76644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6"/>
          <p:cNvSpPr/>
          <p:nvPr/>
        </p:nvSpPr>
        <p:spPr>
          <a:xfrm flipH="1">
            <a:off x="1407160" y="76644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22" name="Text 17"/>
          <p:cNvSpPr/>
          <p:nvPr/>
        </p:nvSpPr>
        <p:spPr>
          <a:xfrm>
            <a:off x="1407160" y="76644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18"/>
          <p:cNvSpPr/>
          <p:nvPr/>
        </p:nvSpPr>
        <p:spPr>
          <a:xfrm flipH="1">
            <a:off x="1275715" y="766445"/>
            <a:ext cx="78105" cy="7175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4" name="Text 19"/>
          <p:cNvSpPr/>
          <p:nvPr/>
        </p:nvSpPr>
        <p:spPr>
          <a:xfrm>
            <a:off x="1275715" y="76644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20"/>
          <p:cNvSpPr/>
          <p:nvPr/>
        </p:nvSpPr>
        <p:spPr>
          <a:xfrm flipH="1">
            <a:off x="1144905" y="76644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26" name="Text 21"/>
          <p:cNvSpPr/>
          <p:nvPr/>
        </p:nvSpPr>
        <p:spPr>
          <a:xfrm>
            <a:off x="1144905" y="76644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7" name="Image 3" descr="https://kimi-img.moonshot.cn/pub/slides/slides_tmpl/image/25-09-02-14:45:27-d2r951pe3tpg8rchur00.png">    </p:cNvPr>
          <p:cNvPicPr>
            <a:picLocks noChangeAspect="1"/>
          </p:cNvPicPr>
          <p:nvPr/>
        </p:nvPicPr>
        <p:blipFill>
          <a:blip r:embed="rId4"/>
          <a:srcRect l="0" r="0" t="1969" b="1969"/>
          <a:stretch/>
        </p:blipFill>
        <p:spPr>
          <a:xfrm>
            <a:off x="11453495" y="6134735"/>
            <a:ext cx="186055" cy="207010"/>
          </a:xfrm>
          <a:prstGeom prst="rect">
            <a:avLst/>
          </a:prstGeom>
        </p:spPr>
      </p:pic>
      <p:pic>
        <p:nvPicPr>
          <p:cNvPr id="28" name="Image 4" descr="https://kimi-img.moonshot.cn/pub/slides/slides_tmpl/image/25-09-02-14:45:33-d2r9539e3tpg8rchuri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715250" y="2449195"/>
            <a:ext cx="3867785" cy="3244850"/>
          </a:xfrm>
          <a:prstGeom prst="rect">
            <a:avLst/>
          </a:prstGeom>
        </p:spPr>
      </p:pic>
      <p:pic>
        <p:nvPicPr>
          <p:cNvPr id="29" name="Image 5" descr="https://kimi-img.moonshot.cn/pub/slides/slides_tmpl/image/25-09-02-14:45:33-d2r9539e3tpg8rchuri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093210" y="2243455"/>
            <a:ext cx="3867785" cy="3244850"/>
          </a:xfrm>
          <a:prstGeom prst="rect">
            <a:avLst/>
          </a:prstGeom>
        </p:spPr>
      </p:pic>
      <p:sp>
        <p:nvSpPr>
          <p:cNvPr id="30" name="Shape 22"/>
          <p:cNvSpPr/>
          <p:nvPr/>
        </p:nvSpPr>
        <p:spPr>
          <a:xfrm>
            <a:off x="1552137" y="2222623"/>
            <a:ext cx="1473726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1" name="Text 23"/>
          <p:cNvSpPr/>
          <p:nvPr/>
        </p:nvSpPr>
        <p:spPr>
          <a:xfrm>
            <a:off x="1552137" y="2222623"/>
            <a:ext cx="1473726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32" name="Text 24"/>
          <p:cNvSpPr/>
          <p:nvPr/>
        </p:nvSpPr>
        <p:spPr>
          <a:xfrm>
            <a:off x="969974" y="2843314"/>
            <a:ext cx="274618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spc="110" kern="0" dirty="0">
                <a:solidFill>
                  <a:srgbClr val="CAEEF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Diamond Formation</a:t>
            </a:r>
            <a:endParaRPr lang="en-US" sz="1600" dirty="0"/>
          </a:p>
        </p:txBody>
      </p:sp>
      <p:sp>
        <p:nvSpPr>
          <p:cNvPr id="33" name="Text 25"/>
          <p:cNvSpPr/>
          <p:nvPr/>
        </p:nvSpPr>
        <p:spPr>
          <a:xfrm>
            <a:off x="814387" y="3474102"/>
            <a:ext cx="3057361" cy="22405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diamond formation places dancers at the four cardinal points, creating a balanced and visually striking shape. It is ideal for routines that require clear focal points and synchronized movements.</a:t>
            </a:r>
            <a:endParaRPr lang="en-US" sz="1600" dirty="0"/>
          </a:p>
        </p:txBody>
      </p:sp>
      <p:sp>
        <p:nvSpPr>
          <p:cNvPr id="34" name="Shape 26"/>
          <p:cNvSpPr/>
          <p:nvPr/>
        </p:nvSpPr>
        <p:spPr>
          <a:xfrm>
            <a:off x="5209737" y="2016883"/>
            <a:ext cx="1473726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5" name="Text 27"/>
          <p:cNvSpPr/>
          <p:nvPr/>
        </p:nvSpPr>
        <p:spPr>
          <a:xfrm>
            <a:off x="5209737" y="2016883"/>
            <a:ext cx="1473726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6" name="Text 28"/>
          <p:cNvSpPr/>
          <p:nvPr/>
        </p:nvSpPr>
        <p:spPr>
          <a:xfrm>
            <a:off x="4627574" y="2637574"/>
            <a:ext cx="274618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spc="110" kern="0" dirty="0">
                <a:solidFill>
                  <a:srgbClr val="CAEEF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X Formation</a:t>
            </a:r>
            <a:endParaRPr lang="en-US" sz="1600" dirty="0"/>
          </a:p>
        </p:txBody>
      </p:sp>
      <p:sp>
        <p:nvSpPr>
          <p:cNvPr id="37" name="Text 29"/>
          <p:cNvSpPr/>
          <p:nvPr/>
        </p:nvSpPr>
        <p:spPr>
          <a:xfrm>
            <a:off x="4471987" y="3268362"/>
            <a:ext cx="3057361" cy="19204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X formation adds a dynamic twist to the diamond, with dancers positioned at the tips and center. This formation creates a sense of movement and can be used to highlight transitions.</a:t>
            </a:r>
            <a:endParaRPr lang="en-US" sz="1600" dirty="0"/>
          </a:p>
        </p:txBody>
      </p:sp>
      <p:sp>
        <p:nvSpPr>
          <p:cNvPr id="38" name="Shape 30"/>
          <p:cNvSpPr/>
          <p:nvPr/>
        </p:nvSpPr>
        <p:spPr>
          <a:xfrm>
            <a:off x="8831777" y="2222623"/>
            <a:ext cx="1473726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9" name="Text 31"/>
          <p:cNvSpPr/>
          <p:nvPr/>
        </p:nvSpPr>
        <p:spPr>
          <a:xfrm>
            <a:off x="8831777" y="2222623"/>
            <a:ext cx="1473726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40" name="Text 32"/>
          <p:cNvSpPr/>
          <p:nvPr/>
        </p:nvSpPr>
        <p:spPr>
          <a:xfrm>
            <a:off x="8249614" y="2843314"/>
            <a:ext cx="274618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spc="110" kern="0" dirty="0">
                <a:solidFill>
                  <a:srgbClr val="CAEEF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Versatility</a:t>
            </a:r>
            <a:endParaRPr lang="en-US" sz="1600" dirty="0"/>
          </a:p>
        </p:txBody>
      </p:sp>
      <p:sp>
        <p:nvSpPr>
          <p:cNvPr id="41" name="Text 33"/>
          <p:cNvSpPr/>
          <p:nvPr/>
        </p:nvSpPr>
        <p:spPr>
          <a:xfrm>
            <a:off x="8094027" y="3474102"/>
            <a:ext cx="3057361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Both diamond and X formations can be easily modified to suit different choreographic needs, making them versatile choices for any performance.</a:t>
            </a: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808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45:30-d2r952he3tpg8rchur70.png">    </p:cNvPr>
          <p:cNvPicPr>
            <a:picLocks noChangeAspect="1"/>
          </p:cNvPicPr>
          <p:nvPr/>
        </p:nvPicPr>
        <p:blipFill>
          <a:blip r:embed="rId1"/>
          <a:srcRect l="0" r="0" t="36" b="36"/>
          <a:stretch/>
        </p:blipFill>
        <p:spPr>
          <a:xfrm flipH="1">
            <a:off x="0" y="0"/>
            <a:ext cx="12244070" cy="689419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45:33-d2r9539e3tpg8rchurl0.png">    </p:cNvPr>
          <p:cNvPicPr>
            <a:picLocks noChangeAspect="1"/>
          </p:cNvPicPr>
          <p:nvPr/>
        </p:nvPicPr>
        <p:blipFill>
          <a:blip r:embed="rId2"/>
          <a:srcRect l="53" r="53" t="0" b="0"/>
          <a:stretch/>
        </p:blipFill>
        <p:spPr>
          <a:xfrm>
            <a:off x="6269355" y="-34290"/>
            <a:ext cx="5974080" cy="694436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spc="300" kern="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Circles and Spirals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69151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4" name="Shape 10"/>
          <p:cNvSpPr/>
          <p:nvPr/>
        </p:nvSpPr>
        <p:spPr>
          <a:xfrm>
            <a:off x="77978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5" name="Shape 11"/>
          <p:cNvSpPr/>
          <p:nvPr/>
        </p:nvSpPr>
        <p:spPr>
          <a:xfrm>
            <a:off x="867410" y="6134735"/>
            <a:ext cx="0" cy="220345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6" name="Shape 12"/>
          <p:cNvSpPr/>
          <p:nvPr/>
        </p:nvSpPr>
        <p:spPr>
          <a:xfrm>
            <a:off x="95567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7" name="Shape 13"/>
          <p:cNvSpPr/>
          <p:nvPr/>
        </p:nvSpPr>
        <p:spPr>
          <a:xfrm>
            <a:off x="104394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18" name="Image 2" descr="https://kimi-img.moonshot.cn/pub/slides/slides_tmpl/image/25-09-02-14:45:26-d2r951he3tpg8rchuqq0.png">    </p:cNvPr>
          <p:cNvPicPr>
            <a:picLocks noChangeAspect="1"/>
          </p:cNvPicPr>
          <p:nvPr/>
        </p:nvPicPr>
        <p:blipFill>
          <a:blip r:embed="rId3"/>
          <a:srcRect l="0" r="0" t="982" b="982"/>
          <a:stretch/>
        </p:blipFill>
        <p:spPr>
          <a:xfrm flipH="1" flipV="1">
            <a:off x="708660" y="561340"/>
            <a:ext cx="355600" cy="304800"/>
          </a:xfrm>
          <a:prstGeom prst="rect">
            <a:avLst/>
          </a:prstGeom>
        </p:spPr>
      </p:pic>
      <p:sp>
        <p:nvSpPr>
          <p:cNvPr id="19" name="Shape 14"/>
          <p:cNvSpPr/>
          <p:nvPr/>
        </p:nvSpPr>
        <p:spPr>
          <a:xfrm flipH="1">
            <a:off x="1518920" y="766445"/>
            <a:ext cx="78105" cy="7175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5"/>
          <p:cNvSpPr/>
          <p:nvPr/>
        </p:nvSpPr>
        <p:spPr>
          <a:xfrm>
            <a:off x="1518920" y="76644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6"/>
          <p:cNvSpPr/>
          <p:nvPr/>
        </p:nvSpPr>
        <p:spPr>
          <a:xfrm flipH="1">
            <a:off x="1390650" y="76644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22" name="Text 17"/>
          <p:cNvSpPr/>
          <p:nvPr/>
        </p:nvSpPr>
        <p:spPr>
          <a:xfrm>
            <a:off x="1390650" y="76644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18"/>
          <p:cNvSpPr/>
          <p:nvPr/>
        </p:nvSpPr>
        <p:spPr>
          <a:xfrm flipH="1">
            <a:off x="1259205" y="766445"/>
            <a:ext cx="78105" cy="7175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4" name="Text 19"/>
          <p:cNvSpPr/>
          <p:nvPr/>
        </p:nvSpPr>
        <p:spPr>
          <a:xfrm>
            <a:off x="1259205" y="76644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20"/>
          <p:cNvSpPr/>
          <p:nvPr/>
        </p:nvSpPr>
        <p:spPr>
          <a:xfrm flipH="1">
            <a:off x="1128395" y="76644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26" name="Text 21"/>
          <p:cNvSpPr/>
          <p:nvPr/>
        </p:nvSpPr>
        <p:spPr>
          <a:xfrm>
            <a:off x="1128395" y="76644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7" name="Image 3" descr="https://kimi-img.moonshot.cn/pub/slides/slides_tmpl/image/25-09-02-14:45:27-d2r951pe3tpg8rchur00.png">    </p:cNvPr>
          <p:cNvPicPr>
            <a:picLocks noChangeAspect="1"/>
          </p:cNvPicPr>
          <p:nvPr/>
        </p:nvPicPr>
        <p:blipFill>
          <a:blip r:embed="rId4"/>
          <a:srcRect l="0" r="0" t="1969" b="1969"/>
          <a:stretch/>
        </p:blipFill>
        <p:spPr>
          <a:xfrm>
            <a:off x="11453495" y="6134735"/>
            <a:ext cx="186055" cy="207010"/>
          </a:xfrm>
          <a:prstGeom prst="rect">
            <a:avLst/>
          </a:prstGeom>
        </p:spPr>
      </p:pic>
      <p:pic>
        <p:nvPicPr>
          <p:cNvPr id="28" name="Image 4" descr="https://kimi-img.moonshot.cn/pub/slides/slides_tmpl/image/25-09-02-14:45:31-d2r952pe3tpg8rchur9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85" y="2395220"/>
            <a:ext cx="748030" cy="748030"/>
          </a:xfrm>
          <a:prstGeom prst="rect">
            <a:avLst/>
          </a:prstGeom>
        </p:spPr>
      </p:pic>
      <p:pic>
        <p:nvPicPr>
          <p:cNvPr id="29" name="Image 5" descr="https://kimi-img.moonshot.cn/pub/slides/slides_tmpl/image/25-09-02-14:45:31-d2r952pe3tpg8rchur9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5985" y="2395220"/>
            <a:ext cx="748030" cy="748030"/>
          </a:xfrm>
          <a:prstGeom prst="rect">
            <a:avLst/>
          </a:prstGeom>
        </p:spPr>
      </p:pic>
      <p:sp>
        <p:nvSpPr>
          <p:cNvPr id="30" name="Shape 22"/>
          <p:cNvSpPr/>
          <p:nvPr/>
        </p:nvSpPr>
        <p:spPr>
          <a:xfrm>
            <a:off x="713692" y="2499648"/>
            <a:ext cx="528865" cy="54096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1" name="Text 23"/>
          <p:cNvSpPr/>
          <p:nvPr/>
        </p:nvSpPr>
        <p:spPr>
          <a:xfrm>
            <a:off x="713692" y="2499648"/>
            <a:ext cx="528865" cy="540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32" name="Text 24"/>
          <p:cNvSpPr/>
          <p:nvPr/>
        </p:nvSpPr>
        <p:spPr>
          <a:xfrm>
            <a:off x="652145" y="3274060"/>
            <a:ext cx="4267835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spc="110" kern="0" dirty="0">
                <a:solidFill>
                  <a:srgbClr val="CAEEF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Circular Formation</a:t>
            </a:r>
            <a:endParaRPr lang="en-US" sz="1600" dirty="0"/>
          </a:p>
        </p:txBody>
      </p:sp>
      <p:sp>
        <p:nvSpPr>
          <p:cNvPr id="33" name="Text 25"/>
          <p:cNvSpPr/>
          <p:nvPr/>
        </p:nvSpPr>
        <p:spPr>
          <a:xfrm>
            <a:off x="577215" y="3663315"/>
            <a:ext cx="3819525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full circle formation wraps the audience in a 360-degree experience, making it perfect for moments of unity and connection. It is ideal for routines that involve group interactions.</a:t>
            </a:r>
            <a:endParaRPr lang="en-US" sz="1600" dirty="0"/>
          </a:p>
        </p:txBody>
      </p:sp>
      <p:sp>
        <p:nvSpPr>
          <p:cNvPr id="34" name="Shape 26"/>
          <p:cNvSpPr/>
          <p:nvPr/>
        </p:nvSpPr>
        <p:spPr>
          <a:xfrm>
            <a:off x="4815792" y="2499648"/>
            <a:ext cx="528865" cy="54096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5" name="Text 27"/>
          <p:cNvSpPr/>
          <p:nvPr/>
        </p:nvSpPr>
        <p:spPr>
          <a:xfrm>
            <a:off x="4815792" y="2499648"/>
            <a:ext cx="528865" cy="540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6" name="Text 28"/>
          <p:cNvSpPr/>
          <p:nvPr/>
        </p:nvSpPr>
        <p:spPr>
          <a:xfrm>
            <a:off x="4712970" y="3274060"/>
            <a:ext cx="4271010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spc="110" kern="0" dirty="0">
                <a:solidFill>
                  <a:srgbClr val="CAEEF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Spiral Formation</a:t>
            </a:r>
            <a:endParaRPr lang="en-US" sz="1600" dirty="0"/>
          </a:p>
        </p:txBody>
      </p:sp>
      <p:sp>
        <p:nvSpPr>
          <p:cNvPr id="37" name="Text 29"/>
          <p:cNvSpPr/>
          <p:nvPr/>
        </p:nvSpPr>
        <p:spPr>
          <a:xfrm>
            <a:off x="4638040" y="3663315"/>
            <a:ext cx="4345940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spiral formation adds a dynamic element to the circle, with dancers moving in or out in a spiral pattern. This formation creates a sense of flow and can be used to highlight transitions.</a:t>
            </a: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808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45:27-d2r951pe3tpg8rchuqtg.jp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48740" y="3970020"/>
            <a:ext cx="101504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Odd-Number Hacks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7" name="Image 1" descr="https://kimi-img.moonshot.cn/pub/slides/slides_tmpl/image/25-09-02-14:45:26-d2r951he3tpg8rchuqrg.png">    </p:cNvPr>
          <p:cNvPicPr>
            <a:picLocks noChangeAspect="1"/>
          </p:cNvPicPr>
          <p:nvPr/>
        </p:nvPicPr>
        <p:blipFill>
          <a:blip r:embed="rId2"/>
          <a:srcRect l="0" r="0" t="15459" b="15459"/>
          <a:stretch/>
        </p:blipFill>
        <p:spPr>
          <a:xfrm>
            <a:off x="4511040" y="3723012"/>
            <a:ext cx="3657600" cy="12700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5116513" y="1632585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  <a:effectLst>
            <a:outerShdw sx="100000" sy="100000" kx="0" ky="0" algn="bl" rotWithShape="0" blurRad="50800" dist="26941" dir="2700000">
              <a:srgbClr val="754412">
                <a:alpha val="40000"/>
              </a:srgbClr>
            </a:outerShdw>
          </a:effectLst>
        </p:spPr>
      </p:sp>
      <p:sp>
        <p:nvSpPr>
          <p:cNvPr id="19" name="Text 15"/>
          <p:cNvSpPr/>
          <p:nvPr/>
        </p:nvSpPr>
        <p:spPr>
          <a:xfrm>
            <a:off x="5116513" y="1632585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13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808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45:27-d2r951pe3tpg8rchuqu0.png">    </p:cNvPr>
          <p:cNvPicPr>
            <a:picLocks noChangeAspect="1"/>
          </p:cNvPicPr>
          <p:nvPr/>
        </p:nvPicPr>
        <p:blipFill>
          <a:blip r:embed="rId1"/>
          <a:srcRect l="0" r="0" t="86" b="86"/>
          <a:stretch/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45:32-d2r9531e3tpg8rchurd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512685" y="2531110"/>
            <a:ext cx="4690745" cy="305498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4:45:32-d2r9531e3tpg8rchure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025900" y="2311400"/>
            <a:ext cx="4690745" cy="349504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4:45:32-d2r9531e3tpg8rchure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13055" y="2372995"/>
            <a:ext cx="4690745" cy="3372485"/>
          </a:xfrm>
          <a:prstGeom prst="rect">
            <a:avLst/>
          </a:prstGeom>
        </p:spPr>
      </p:pic>
      <p:sp>
        <p:nvSpPr>
          <p:cNvPr id="6" name="Shape 0"/>
          <p:cNvSpPr/>
          <p:nvPr/>
        </p:nvSpPr>
        <p:spPr>
          <a:xfrm>
            <a:off x="10924640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1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2"/>
          <p:cNvSpPr/>
          <p:nvPr/>
        </p:nvSpPr>
        <p:spPr>
          <a:xfrm>
            <a:off x="11052814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9" name="Text 3"/>
          <p:cNvSpPr/>
          <p:nvPr/>
        </p:nvSpPr>
        <p:spPr>
          <a:xfrm>
            <a:off x="1105281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4"/>
          <p:cNvSpPr/>
          <p:nvPr/>
        </p:nvSpPr>
        <p:spPr>
          <a:xfrm>
            <a:off x="11183828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5"/>
          <p:cNvSpPr/>
          <p:nvPr/>
        </p:nvSpPr>
        <p:spPr>
          <a:xfrm>
            <a:off x="1118382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6"/>
          <p:cNvSpPr/>
          <p:nvPr/>
        </p:nvSpPr>
        <p:spPr>
          <a:xfrm>
            <a:off x="11314843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3" name="Text 7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4" name="Image 4" descr="https://kimi-img.moonshot.cn/pub/slides/slides_tmpl/image/25-09-02-14:45:32-d2r9531e3tpg8rchurf0.png">    </p:cNvPr>
          <p:cNvPicPr>
            <a:picLocks noChangeAspect="1"/>
          </p:cNvPicPr>
          <p:nvPr/>
        </p:nvPicPr>
        <p:blipFill>
          <a:blip r:embed="rId5"/>
          <a:srcRect l="0" r="0" t="16581" b="16581"/>
          <a:stretch/>
        </p:blipFill>
        <p:spPr>
          <a:xfrm>
            <a:off x="4633868" y="5248402"/>
            <a:ext cx="3073400" cy="1155700"/>
          </a:xfrm>
          <a:prstGeom prst="rect">
            <a:avLst/>
          </a:prstGeom>
        </p:spPr>
      </p:pic>
      <p:pic>
        <p:nvPicPr>
          <p:cNvPr id="15" name="Image 5" descr="https://kimi-img.moonshot.cn/pub/slides/slides_tmpl/image/25-09-02-14:45:32-d2r9531e3tpg8rchurfg.png">    </p:cNvPr>
          <p:cNvPicPr>
            <a:picLocks noChangeAspect="1"/>
          </p:cNvPicPr>
          <p:nvPr/>
        </p:nvPicPr>
        <p:blipFill>
          <a:blip r:embed="rId6"/>
          <a:srcRect l="0" r="0" t="16120" b="16120"/>
          <a:stretch/>
        </p:blipFill>
        <p:spPr>
          <a:xfrm>
            <a:off x="8329295" y="1715770"/>
            <a:ext cx="3522345" cy="1168400"/>
          </a:xfrm>
          <a:prstGeom prst="rect">
            <a:avLst/>
          </a:prstGeom>
        </p:spPr>
      </p:pic>
      <p:pic>
        <p:nvPicPr>
          <p:cNvPr id="16" name="Image 6" descr="https://kimi-img.moonshot.cn/pub/slides/slides_tmpl/image/25-09-02-14:45:32-d2r9531e3tpg8rchurh0.png">    </p:cNvPr>
          <p:cNvPicPr>
            <a:picLocks noChangeAspect="1"/>
          </p:cNvPicPr>
          <p:nvPr/>
        </p:nvPicPr>
        <p:blipFill>
          <a:blip r:embed="rId7"/>
          <a:srcRect l="0" r="0" t="16209" b="16209"/>
          <a:stretch/>
        </p:blipFill>
        <p:spPr>
          <a:xfrm>
            <a:off x="988979" y="1751449"/>
            <a:ext cx="3073400" cy="1168400"/>
          </a:xfrm>
          <a:prstGeom prst="rect">
            <a:avLst/>
          </a:prstGeom>
        </p:spPr>
      </p:pic>
      <p:sp>
        <p:nvSpPr>
          <p:cNvPr id="17" name="Shape 8"/>
          <p:cNvSpPr/>
          <p:nvPr/>
        </p:nvSpPr>
        <p:spPr>
          <a:xfrm>
            <a:off x="8328660" y="2870835"/>
            <a:ext cx="3555365" cy="3533140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</p:sp>
      <p:sp>
        <p:nvSpPr>
          <p:cNvPr id="18" name="Text 9"/>
          <p:cNvSpPr/>
          <p:nvPr/>
        </p:nvSpPr>
        <p:spPr>
          <a:xfrm>
            <a:off x="8328660" y="2870835"/>
            <a:ext cx="3555365" cy="35331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Text 10"/>
          <p:cNvSpPr/>
          <p:nvPr/>
        </p:nvSpPr>
        <p:spPr>
          <a:xfrm>
            <a:off x="542290" y="947420"/>
            <a:ext cx="9937115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spc="300" kern="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Making 5, 7, 9 Look Planned</a:t>
            </a:r>
            <a:endParaRPr lang="en-US" sz="1600" dirty="0"/>
          </a:p>
        </p:txBody>
      </p:sp>
      <p:pic>
        <p:nvPicPr>
          <p:cNvPr id="20" name="Image 7" descr="https://kimi-img.moonshot.cn/pub/slides/slides_tmpl/image/25-09-02-14:45:26-d2r951he3tpg8rchuqq0.png">    </p:cNvPr>
          <p:cNvPicPr>
            <a:picLocks noChangeAspect="1"/>
          </p:cNvPicPr>
          <p:nvPr/>
        </p:nvPicPr>
        <p:blipFill>
          <a:blip r:embed="rId8"/>
          <a:srcRect l="0" r="0" t="982" b="982"/>
          <a:stretch/>
        </p:blipFill>
        <p:spPr>
          <a:xfrm flipH="1" flipV="1">
            <a:off x="759460" y="561340"/>
            <a:ext cx="355600" cy="304800"/>
          </a:xfrm>
          <a:prstGeom prst="rect">
            <a:avLst/>
          </a:prstGeom>
        </p:spPr>
      </p:pic>
      <p:sp>
        <p:nvSpPr>
          <p:cNvPr id="21" name="Shape 11"/>
          <p:cNvSpPr/>
          <p:nvPr/>
        </p:nvSpPr>
        <p:spPr>
          <a:xfrm flipH="1">
            <a:off x="1569720" y="766445"/>
            <a:ext cx="78105" cy="7175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2" name="Text 12"/>
          <p:cNvSpPr/>
          <p:nvPr/>
        </p:nvSpPr>
        <p:spPr>
          <a:xfrm>
            <a:off x="1569720" y="76644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13"/>
          <p:cNvSpPr/>
          <p:nvPr/>
        </p:nvSpPr>
        <p:spPr>
          <a:xfrm flipH="1">
            <a:off x="1441450" y="76644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24" name="Text 14"/>
          <p:cNvSpPr/>
          <p:nvPr/>
        </p:nvSpPr>
        <p:spPr>
          <a:xfrm>
            <a:off x="1441450" y="76644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15"/>
          <p:cNvSpPr/>
          <p:nvPr/>
        </p:nvSpPr>
        <p:spPr>
          <a:xfrm flipH="1">
            <a:off x="1310005" y="766445"/>
            <a:ext cx="78105" cy="7175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6" name="Text 16"/>
          <p:cNvSpPr/>
          <p:nvPr/>
        </p:nvSpPr>
        <p:spPr>
          <a:xfrm>
            <a:off x="1310005" y="76644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17"/>
          <p:cNvSpPr/>
          <p:nvPr/>
        </p:nvSpPr>
        <p:spPr>
          <a:xfrm flipH="1">
            <a:off x="1179195" y="76644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28" name="Text 18"/>
          <p:cNvSpPr/>
          <p:nvPr/>
        </p:nvSpPr>
        <p:spPr>
          <a:xfrm>
            <a:off x="1179195" y="76644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9" name="Image 8" descr="https://kimi-img.moonshot.cn/pub/slides/slides_tmpl/image/25-09-02-14:45:32-d2r9531e3tpg8rchurg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9035" y="3096895"/>
            <a:ext cx="191770" cy="321310"/>
          </a:xfrm>
          <a:prstGeom prst="rect">
            <a:avLst/>
          </a:prstGeom>
        </p:spPr>
      </p:pic>
      <p:pic>
        <p:nvPicPr>
          <p:cNvPr id="30" name="Image 9" descr="https://kimi-img.moonshot.cn/pub/slides/slides_tmpl/image/25-09-02-14:45:32-d2r9531e3tpg8rchurg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4575" y="1833880"/>
            <a:ext cx="191770" cy="321310"/>
          </a:xfrm>
          <a:prstGeom prst="rect">
            <a:avLst/>
          </a:prstGeom>
        </p:spPr>
      </p:pic>
      <p:pic>
        <p:nvPicPr>
          <p:cNvPr id="31" name="Image 10" descr="https://kimi-img.moonshot.cn/pub/slides/slides_tmpl/image/25-09-02-14:45:32-d2r9531e3tpg8rchurg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30590" y="3107690"/>
            <a:ext cx="191770" cy="321310"/>
          </a:xfrm>
          <a:prstGeom prst="rect">
            <a:avLst/>
          </a:prstGeom>
        </p:spPr>
      </p:pic>
      <p:sp>
        <p:nvSpPr>
          <p:cNvPr id="32" name="Shape 19"/>
          <p:cNvSpPr/>
          <p:nvPr/>
        </p:nvSpPr>
        <p:spPr>
          <a:xfrm>
            <a:off x="1134110" y="1697355"/>
            <a:ext cx="462915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3" name="Text 20"/>
          <p:cNvSpPr/>
          <p:nvPr/>
        </p:nvSpPr>
        <p:spPr>
          <a:xfrm>
            <a:off x="1134110" y="1697355"/>
            <a:ext cx="462915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34" name="Text 21"/>
          <p:cNvSpPr/>
          <p:nvPr/>
        </p:nvSpPr>
        <p:spPr>
          <a:xfrm>
            <a:off x="1415025" y="3101542"/>
            <a:ext cx="2501681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spc="110" kern="0" dirty="0">
                <a:solidFill>
                  <a:srgbClr val="CAEEF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Odd Numbers in Groups</a:t>
            </a:r>
            <a:endParaRPr lang="en-US" sz="1600" dirty="0"/>
          </a:p>
        </p:txBody>
      </p:sp>
      <p:sp>
        <p:nvSpPr>
          <p:cNvPr id="35" name="Text 22"/>
          <p:cNvSpPr/>
          <p:nvPr/>
        </p:nvSpPr>
        <p:spPr>
          <a:xfrm>
            <a:off x="1073785" y="3612515"/>
            <a:ext cx="3241040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Odd numbers can be visually appealing when arranged in groups. For example, a group of five can be arranged in a W shape, creating a balanced and dynamic formation.</a:t>
            </a:r>
            <a:endParaRPr lang="en-US" sz="1600" dirty="0"/>
          </a:p>
        </p:txBody>
      </p:sp>
      <p:sp>
        <p:nvSpPr>
          <p:cNvPr id="36" name="Shape 23"/>
          <p:cNvSpPr/>
          <p:nvPr/>
        </p:nvSpPr>
        <p:spPr>
          <a:xfrm>
            <a:off x="4744175" y="5262715"/>
            <a:ext cx="652471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7" name="Text 24"/>
          <p:cNvSpPr/>
          <p:nvPr/>
        </p:nvSpPr>
        <p:spPr>
          <a:xfrm>
            <a:off x="4744175" y="5262715"/>
            <a:ext cx="65247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8" name="Text 25"/>
          <p:cNvSpPr/>
          <p:nvPr/>
        </p:nvSpPr>
        <p:spPr>
          <a:xfrm>
            <a:off x="5085688" y="1829133"/>
            <a:ext cx="2501681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spc="110" kern="0" dirty="0">
                <a:solidFill>
                  <a:srgbClr val="CAEEF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Triangles Within Groups</a:t>
            </a:r>
            <a:endParaRPr lang="en-US" sz="1600" dirty="0"/>
          </a:p>
        </p:txBody>
      </p:sp>
      <p:sp>
        <p:nvSpPr>
          <p:cNvPr id="39" name="Text 26"/>
          <p:cNvSpPr/>
          <p:nvPr/>
        </p:nvSpPr>
        <p:spPr>
          <a:xfrm>
            <a:off x="4744085" y="2441575"/>
            <a:ext cx="3335020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 larger odd numbers like seven or nine, arrange dancers in nested triangles. This creates a sense of symmetry and balance, making the formation visually appealing.</a:t>
            </a:r>
            <a:endParaRPr lang="en-US" sz="1600" dirty="0"/>
          </a:p>
        </p:txBody>
      </p:sp>
      <p:sp>
        <p:nvSpPr>
          <p:cNvPr id="40" name="Shape 27"/>
          <p:cNvSpPr/>
          <p:nvPr/>
        </p:nvSpPr>
        <p:spPr>
          <a:xfrm>
            <a:off x="8408035" y="1725930"/>
            <a:ext cx="533400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1" name="Text 28"/>
          <p:cNvSpPr/>
          <p:nvPr/>
        </p:nvSpPr>
        <p:spPr>
          <a:xfrm>
            <a:off x="8408035" y="1725930"/>
            <a:ext cx="533400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42" name="Text 29"/>
          <p:cNvSpPr/>
          <p:nvPr/>
        </p:nvSpPr>
        <p:spPr>
          <a:xfrm>
            <a:off x="8769413" y="3101542"/>
            <a:ext cx="2494713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spc="110" kern="0" dirty="0">
                <a:solidFill>
                  <a:srgbClr val="CAEEF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Flexibility</a:t>
            </a:r>
            <a:endParaRPr lang="en-US" sz="1600" dirty="0"/>
          </a:p>
        </p:txBody>
      </p:sp>
      <p:sp>
        <p:nvSpPr>
          <p:cNvPr id="43" name="Text 30"/>
          <p:cNvSpPr/>
          <p:nvPr/>
        </p:nvSpPr>
        <p:spPr>
          <a:xfrm>
            <a:off x="8428355" y="3612515"/>
            <a:ext cx="3335020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Odd-number formations can be easily modified to suit different choreographic needs, making them versatile choices for any performance.</a:t>
            </a:r>
            <a:endParaRPr lang="en-US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808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45:27-d2r951pe3tpg8rchuqu0.png">    </p:cNvPr>
          <p:cNvPicPr>
            <a:picLocks noChangeAspect="1"/>
          </p:cNvPicPr>
          <p:nvPr/>
        </p:nvPicPr>
        <p:blipFill>
          <a:blip r:embed="rId1"/>
          <a:srcRect l="0" r="0" t="86" b="86"/>
          <a:stretch/>
        </p:blipFill>
        <p:spPr>
          <a:xfrm>
            <a:off x="-1041" y="0"/>
            <a:ext cx="12192000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45:30-d2r952he3tpg8rchur8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610" y="4097655"/>
            <a:ext cx="7315200" cy="189611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4:45:30-d2r952he3tpg8rchur8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175" y="1863725"/>
            <a:ext cx="7315200" cy="189611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9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6" name="Shape 1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2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3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6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3" name="Text 8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4" name="Image 3" descr="https://kimi-img.moonshot.cn/pub/slides/slides_tmpl/image/25-09-02-14:45:31-d2r952pe3tpg8rchur9g.png">    </p:cNvPr>
          <p:cNvPicPr>
            <a:picLocks noChangeAspect="1"/>
          </p:cNvPicPr>
          <p:nvPr/>
        </p:nvPicPr>
        <p:blipFill>
          <a:blip r:embed="rId4"/>
          <a:srcRect l="3574" r="3574" t="0" b="0"/>
          <a:stretch/>
        </p:blipFill>
        <p:spPr>
          <a:xfrm>
            <a:off x="1756190" y="4097938"/>
            <a:ext cx="3124200" cy="1892300"/>
          </a:xfrm>
          <a:prstGeom prst="rect">
            <a:avLst/>
          </a:prstGeom>
        </p:spPr>
      </p:pic>
      <p:pic>
        <p:nvPicPr>
          <p:cNvPr id="15" name="Image 4" descr="https://kimi-img.moonshot.cn/pub/slides/slides_tmpl/image/25-09-02-14:45:31-d2r952pe3tpg8rchurb0.png">    </p:cNvPr>
          <p:cNvPicPr>
            <a:picLocks noChangeAspect="1"/>
          </p:cNvPicPr>
          <p:nvPr/>
        </p:nvPicPr>
        <p:blipFill>
          <a:blip r:embed="rId5"/>
          <a:srcRect l="0" r="0" t="20112" b="20112"/>
          <a:stretch/>
        </p:blipFill>
        <p:spPr>
          <a:xfrm>
            <a:off x="680870" y="1854716"/>
            <a:ext cx="3124200" cy="190500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42290" y="998220"/>
            <a:ext cx="1014095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spc="300" kern="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Prime-Number Pyramids</a:t>
            </a:r>
            <a:endParaRPr lang="en-US" sz="1600" dirty="0"/>
          </a:p>
        </p:txBody>
      </p:sp>
      <p:sp>
        <p:nvSpPr>
          <p:cNvPr id="17" name="Shape 10"/>
          <p:cNvSpPr/>
          <p:nvPr/>
        </p:nvSpPr>
        <p:spPr>
          <a:xfrm>
            <a:off x="69151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8" name="Shape 11"/>
          <p:cNvSpPr/>
          <p:nvPr/>
        </p:nvSpPr>
        <p:spPr>
          <a:xfrm>
            <a:off x="77978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9" name="Shape 12"/>
          <p:cNvSpPr/>
          <p:nvPr/>
        </p:nvSpPr>
        <p:spPr>
          <a:xfrm>
            <a:off x="867410" y="6134735"/>
            <a:ext cx="0" cy="220345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0" name="Shape 13"/>
          <p:cNvSpPr/>
          <p:nvPr/>
        </p:nvSpPr>
        <p:spPr>
          <a:xfrm>
            <a:off x="95567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1" name="Shape 14"/>
          <p:cNvSpPr/>
          <p:nvPr/>
        </p:nvSpPr>
        <p:spPr>
          <a:xfrm>
            <a:off x="104394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22" name="Image 5" descr="https://kimi-img.moonshot.cn/pub/slides/slides_tmpl/image/25-09-02-14:45:26-d2r951he3tpg8rchuqq0.png">    </p:cNvPr>
          <p:cNvPicPr>
            <a:picLocks noChangeAspect="1"/>
          </p:cNvPicPr>
          <p:nvPr/>
        </p:nvPicPr>
        <p:blipFill>
          <a:blip r:embed="rId6"/>
          <a:srcRect l="0" r="0" t="982" b="982"/>
          <a:stretch/>
        </p:blipFill>
        <p:spPr>
          <a:xfrm flipH="1" flipV="1">
            <a:off x="736600" y="561340"/>
            <a:ext cx="355600" cy="304800"/>
          </a:xfrm>
          <a:prstGeom prst="rect">
            <a:avLst/>
          </a:prstGeom>
        </p:spPr>
      </p:pic>
      <p:sp>
        <p:nvSpPr>
          <p:cNvPr id="23" name="Shape 15"/>
          <p:cNvSpPr/>
          <p:nvPr/>
        </p:nvSpPr>
        <p:spPr>
          <a:xfrm flipH="1">
            <a:off x="1546860" y="766445"/>
            <a:ext cx="78105" cy="7175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4" name="Text 16"/>
          <p:cNvSpPr/>
          <p:nvPr/>
        </p:nvSpPr>
        <p:spPr>
          <a:xfrm>
            <a:off x="1546860" y="76644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17"/>
          <p:cNvSpPr/>
          <p:nvPr/>
        </p:nvSpPr>
        <p:spPr>
          <a:xfrm flipH="1">
            <a:off x="1418590" y="76644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26" name="Text 18"/>
          <p:cNvSpPr/>
          <p:nvPr/>
        </p:nvSpPr>
        <p:spPr>
          <a:xfrm>
            <a:off x="1418590" y="76644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19"/>
          <p:cNvSpPr/>
          <p:nvPr/>
        </p:nvSpPr>
        <p:spPr>
          <a:xfrm flipH="1">
            <a:off x="1287145" y="766445"/>
            <a:ext cx="78105" cy="7175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8" name="Text 20"/>
          <p:cNvSpPr/>
          <p:nvPr/>
        </p:nvSpPr>
        <p:spPr>
          <a:xfrm>
            <a:off x="1287145" y="76644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Shape 21"/>
          <p:cNvSpPr/>
          <p:nvPr/>
        </p:nvSpPr>
        <p:spPr>
          <a:xfrm flipH="1">
            <a:off x="1156335" y="76644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30" name="Text 22"/>
          <p:cNvSpPr/>
          <p:nvPr/>
        </p:nvSpPr>
        <p:spPr>
          <a:xfrm>
            <a:off x="1156335" y="76644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31" name="Image 6" descr="https://kimi-img.moonshot.cn/pub/slides/slides_tmpl/image/25-09-02-14:45:30-d2r952he3tpg8rchur7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2235" y="2217420"/>
            <a:ext cx="223520" cy="321310"/>
          </a:xfrm>
          <a:prstGeom prst="rect">
            <a:avLst/>
          </a:prstGeom>
        </p:spPr>
      </p:pic>
      <p:pic>
        <p:nvPicPr>
          <p:cNvPr id="32" name="Image 7" descr="https://kimi-img.moonshot.cn/pub/slides/slides_tmpl/image/25-09-02-14:45:30-d2r952he3tpg8rchur7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6970" y="4435475"/>
            <a:ext cx="223520" cy="321310"/>
          </a:xfrm>
          <a:prstGeom prst="rect">
            <a:avLst/>
          </a:prstGeom>
        </p:spPr>
      </p:pic>
      <p:sp>
        <p:nvSpPr>
          <p:cNvPr id="33" name="Text 23"/>
          <p:cNvSpPr/>
          <p:nvPr/>
        </p:nvSpPr>
        <p:spPr>
          <a:xfrm>
            <a:off x="4160520" y="2217420"/>
            <a:ext cx="7231380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spc="110" kern="0" dirty="0">
                <a:solidFill>
                  <a:srgbClr val="CAEEF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Pyramid Formation</a:t>
            </a:r>
            <a:endParaRPr lang="en-US" sz="1600" dirty="0"/>
          </a:p>
        </p:txBody>
      </p:sp>
      <p:sp>
        <p:nvSpPr>
          <p:cNvPr id="34" name="Text 24"/>
          <p:cNvSpPr/>
          <p:nvPr/>
        </p:nvSpPr>
        <p:spPr>
          <a:xfrm>
            <a:off x="4041775" y="2524760"/>
            <a:ext cx="7043420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 prime numbers like eleven or thirteen, a pyramid formation works well. Arrange dancers in layers, with one in the front row, two in the second, and so on. This creates a visually striking shape.</a:t>
            </a:r>
            <a:endParaRPr lang="en-US" sz="1600" dirty="0"/>
          </a:p>
        </p:txBody>
      </p:sp>
      <p:sp>
        <p:nvSpPr>
          <p:cNvPr id="35" name="Text 25"/>
          <p:cNvSpPr/>
          <p:nvPr/>
        </p:nvSpPr>
        <p:spPr>
          <a:xfrm>
            <a:off x="5215255" y="4435475"/>
            <a:ext cx="6545580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spc="110" kern="0" dirty="0">
                <a:solidFill>
                  <a:srgbClr val="CAEEF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Density and Impact</a:t>
            </a:r>
            <a:endParaRPr lang="en-US" sz="1600" dirty="0"/>
          </a:p>
        </p:txBody>
      </p:sp>
      <p:sp>
        <p:nvSpPr>
          <p:cNvPr id="36" name="Text 26"/>
          <p:cNvSpPr/>
          <p:nvPr/>
        </p:nvSpPr>
        <p:spPr>
          <a:xfrm>
            <a:off x="5116830" y="4754245"/>
            <a:ext cx="7043420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pyramid formation adds density to the stage, making the performance appear more dynamic and impactful. It is ideal for routines that require a strong visual presence.</a:t>
            </a:r>
            <a:endParaRPr lang="en-US" sz="1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808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45:27-d2r951pe3tpg8rchuqtg.jp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48740" y="3970020"/>
            <a:ext cx="101504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Transitions &amp; Flow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7" name="Image 1" descr="https://kimi-img.moonshot.cn/pub/slides/slides_tmpl/image/25-09-02-14:45:26-d2r951he3tpg8rchuqrg.png">    </p:cNvPr>
          <p:cNvPicPr>
            <a:picLocks noChangeAspect="1"/>
          </p:cNvPicPr>
          <p:nvPr/>
        </p:nvPicPr>
        <p:blipFill>
          <a:blip r:embed="rId2"/>
          <a:srcRect l="0" r="0" t="15459" b="15459"/>
          <a:stretch/>
        </p:blipFill>
        <p:spPr>
          <a:xfrm>
            <a:off x="4511040" y="3723012"/>
            <a:ext cx="3657600" cy="12700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5116513" y="1632585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  <a:effectLst>
            <a:outerShdw sx="100000" sy="100000" kx="0" ky="0" algn="bl" rotWithShape="0" blurRad="50800" dist="26941" dir="2700000">
              <a:srgbClr val="754412">
                <a:alpha val="40000"/>
              </a:srgbClr>
            </a:outerShdw>
          </a:effectLst>
        </p:spPr>
      </p:sp>
      <p:sp>
        <p:nvSpPr>
          <p:cNvPr id="19" name="Text 15"/>
          <p:cNvSpPr/>
          <p:nvPr/>
        </p:nvSpPr>
        <p:spPr>
          <a:xfrm>
            <a:off x="5116513" y="1632585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13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808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45:27-d2r951pe3tpg8rchuqu0.png">    </p:cNvPr>
          <p:cNvPicPr>
            <a:picLocks noChangeAspect="1"/>
          </p:cNvPicPr>
          <p:nvPr/>
        </p:nvPicPr>
        <p:blipFill>
          <a:blip r:embed="rId1"/>
          <a:srcRect l="0" r="0" t="86" b="86"/>
          <a:stretch/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45:29-d2r9529e3tpg8rchur3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4036695"/>
            <a:ext cx="7529195" cy="192151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4:45:30-d2r952he3tpg8rchur4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140" y="1983740"/>
            <a:ext cx="7277735" cy="188087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4:45:30-d2r952he3tpg8rchur60.png">    </p:cNvPr>
          <p:cNvPicPr>
            <a:picLocks noChangeAspect="1"/>
          </p:cNvPicPr>
          <p:nvPr/>
        </p:nvPicPr>
        <p:blipFill>
          <a:blip r:embed="rId4"/>
          <a:srcRect l="0" r="0" t="9503" b="9503"/>
          <a:stretch/>
        </p:blipFill>
        <p:spPr>
          <a:xfrm>
            <a:off x="1007418" y="1979809"/>
            <a:ext cx="3120319" cy="1895890"/>
          </a:xfrm>
          <a:prstGeom prst="rect">
            <a:avLst/>
          </a:prstGeom>
        </p:spPr>
      </p:pic>
      <p:sp>
        <p:nvSpPr>
          <p:cNvPr id="6" name="Shape 0"/>
          <p:cNvSpPr/>
          <p:nvPr/>
        </p:nvSpPr>
        <p:spPr>
          <a:xfrm flipH="1">
            <a:off x="11451321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1"/>
          <p:cNvSpPr/>
          <p:nvPr/>
        </p:nvSpPr>
        <p:spPr>
          <a:xfrm>
            <a:off x="11451321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2"/>
          <p:cNvSpPr/>
          <p:nvPr/>
        </p:nvSpPr>
        <p:spPr>
          <a:xfrm flipH="1">
            <a:off x="11323146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9" name="Text 3"/>
          <p:cNvSpPr/>
          <p:nvPr/>
        </p:nvSpPr>
        <p:spPr>
          <a:xfrm>
            <a:off x="11323146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4"/>
          <p:cNvSpPr/>
          <p:nvPr/>
        </p:nvSpPr>
        <p:spPr>
          <a:xfrm flipH="1">
            <a:off x="11192132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5"/>
          <p:cNvSpPr/>
          <p:nvPr/>
        </p:nvSpPr>
        <p:spPr>
          <a:xfrm>
            <a:off x="11192132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6"/>
          <p:cNvSpPr/>
          <p:nvPr/>
        </p:nvSpPr>
        <p:spPr>
          <a:xfrm flipH="1">
            <a:off x="11061118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3" name="Text 7"/>
          <p:cNvSpPr/>
          <p:nvPr/>
        </p:nvSpPr>
        <p:spPr>
          <a:xfrm>
            <a:off x="11061118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8"/>
          <p:cNvSpPr/>
          <p:nvPr/>
        </p:nvSpPr>
        <p:spPr>
          <a:xfrm>
            <a:off x="3442970" y="3141980"/>
            <a:ext cx="684530" cy="67691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5" name="Text 9"/>
          <p:cNvSpPr/>
          <p:nvPr/>
        </p:nvSpPr>
        <p:spPr>
          <a:xfrm>
            <a:off x="3442970" y="3141980"/>
            <a:ext cx="684530" cy="676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6" name="Shape 10"/>
          <p:cNvSpPr/>
          <p:nvPr/>
        </p:nvSpPr>
        <p:spPr>
          <a:xfrm>
            <a:off x="8224660" y="5124096"/>
            <a:ext cx="1782539" cy="887359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7" name="Text 11"/>
          <p:cNvSpPr/>
          <p:nvPr/>
        </p:nvSpPr>
        <p:spPr>
          <a:xfrm>
            <a:off x="8224660" y="5124096"/>
            <a:ext cx="1782539" cy="887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pic>
        <p:nvPicPr>
          <p:cNvPr id="18" name="Image 4" descr="https://kimi-img.moonshot.cn/pub/slides/slides_tmpl/image/25-09-02-14:45:30-d2r952he3tpg8rchur5g.png">    </p:cNvPr>
          <p:cNvPicPr>
            <a:picLocks noChangeAspect="1"/>
          </p:cNvPicPr>
          <p:nvPr/>
        </p:nvPicPr>
        <p:blipFill>
          <a:blip r:embed="rId5"/>
          <a:srcRect l="4452" r="4452" t="0" b="0"/>
          <a:stretch/>
        </p:blipFill>
        <p:spPr>
          <a:xfrm>
            <a:off x="8071813" y="4028147"/>
            <a:ext cx="3120319" cy="1926675"/>
          </a:xfrm>
          <a:prstGeom prst="rect">
            <a:avLst/>
          </a:prstGeom>
        </p:spPr>
      </p:pic>
      <p:sp>
        <p:nvSpPr>
          <p:cNvPr id="19" name="Shape 12"/>
          <p:cNvSpPr/>
          <p:nvPr/>
        </p:nvSpPr>
        <p:spPr>
          <a:xfrm>
            <a:off x="8164596" y="4037013"/>
            <a:ext cx="1782539" cy="67691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0" name="Text 13"/>
          <p:cNvSpPr/>
          <p:nvPr/>
        </p:nvSpPr>
        <p:spPr>
          <a:xfrm>
            <a:off x="8164596" y="4037013"/>
            <a:ext cx="1782539" cy="676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1" name="Text 14"/>
          <p:cNvSpPr/>
          <p:nvPr/>
        </p:nvSpPr>
        <p:spPr>
          <a:xfrm>
            <a:off x="542290" y="998220"/>
            <a:ext cx="10987405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spc="300" kern="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Silent Count Pathways</a:t>
            </a:r>
            <a:endParaRPr lang="en-US" sz="1600" dirty="0"/>
          </a:p>
        </p:txBody>
      </p:sp>
      <p:sp>
        <p:nvSpPr>
          <p:cNvPr id="22" name="Shape 15"/>
          <p:cNvSpPr/>
          <p:nvPr/>
        </p:nvSpPr>
        <p:spPr>
          <a:xfrm>
            <a:off x="69151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3" name="Shape 16"/>
          <p:cNvSpPr/>
          <p:nvPr/>
        </p:nvSpPr>
        <p:spPr>
          <a:xfrm>
            <a:off x="77978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4" name="Shape 17"/>
          <p:cNvSpPr/>
          <p:nvPr/>
        </p:nvSpPr>
        <p:spPr>
          <a:xfrm>
            <a:off x="867410" y="6134735"/>
            <a:ext cx="0" cy="220345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5" name="Shape 18"/>
          <p:cNvSpPr/>
          <p:nvPr/>
        </p:nvSpPr>
        <p:spPr>
          <a:xfrm>
            <a:off x="95567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6" name="Shape 19"/>
          <p:cNvSpPr/>
          <p:nvPr/>
        </p:nvSpPr>
        <p:spPr>
          <a:xfrm>
            <a:off x="104394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27" name="Image 5" descr="https://kimi-img.moonshot.cn/pub/slides/slides_tmpl/image/25-09-02-14:45:27-d2r951pe3tpg8rchuqv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5310" y="2242820"/>
            <a:ext cx="290195" cy="321310"/>
          </a:xfrm>
          <a:prstGeom prst="rect">
            <a:avLst/>
          </a:prstGeom>
        </p:spPr>
      </p:pic>
      <p:pic>
        <p:nvPicPr>
          <p:cNvPr id="28" name="Image 6" descr="https://kimi-img.moonshot.cn/pub/slides/slides_tmpl/image/25-09-02-14:45:27-d2r951pe3tpg8rchuqv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4110" y="4296410"/>
            <a:ext cx="290195" cy="321310"/>
          </a:xfrm>
          <a:prstGeom prst="rect">
            <a:avLst/>
          </a:prstGeom>
        </p:spPr>
      </p:pic>
      <p:pic>
        <p:nvPicPr>
          <p:cNvPr id="29" name="Image 7" descr="https://kimi-img.moonshot.cn/pub/slides/slides_tmpl/image/25-09-02-14:45:27-d2r951pe3tpg8rchur00.png">    </p:cNvPr>
          <p:cNvPicPr>
            <a:picLocks noChangeAspect="1"/>
          </p:cNvPicPr>
          <p:nvPr/>
        </p:nvPicPr>
        <p:blipFill>
          <a:blip r:embed="rId8"/>
          <a:srcRect l="0" r="0" t="1969" b="1969"/>
          <a:stretch/>
        </p:blipFill>
        <p:spPr>
          <a:xfrm>
            <a:off x="11453495" y="6134735"/>
            <a:ext cx="186055" cy="207010"/>
          </a:xfrm>
          <a:prstGeom prst="rect">
            <a:avLst/>
          </a:prstGeom>
        </p:spPr>
      </p:pic>
      <p:pic>
        <p:nvPicPr>
          <p:cNvPr id="30" name="Image 8" descr="https://kimi-img.moonshot.cn/pub/slides/slides_tmpl/image/25-09-02-14:45:26-d2r951he3tpg8rchuqq0.png">    </p:cNvPr>
          <p:cNvPicPr>
            <a:picLocks noChangeAspect="1"/>
          </p:cNvPicPr>
          <p:nvPr/>
        </p:nvPicPr>
        <p:blipFill>
          <a:blip r:embed="rId9"/>
          <a:srcRect l="0" r="0" t="982" b="982"/>
          <a:stretch/>
        </p:blipFill>
        <p:spPr>
          <a:xfrm flipH="1" flipV="1">
            <a:off x="731520" y="561340"/>
            <a:ext cx="355600" cy="304800"/>
          </a:xfrm>
          <a:prstGeom prst="rect">
            <a:avLst/>
          </a:prstGeom>
        </p:spPr>
      </p:pic>
      <p:sp>
        <p:nvSpPr>
          <p:cNvPr id="31" name="Shape 20"/>
          <p:cNvSpPr/>
          <p:nvPr/>
        </p:nvSpPr>
        <p:spPr>
          <a:xfrm flipH="1">
            <a:off x="1541780" y="766445"/>
            <a:ext cx="78105" cy="7175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2" name="Text 21"/>
          <p:cNvSpPr/>
          <p:nvPr/>
        </p:nvSpPr>
        <p:spPr>
          <a:xfrm>
            <a:off x="1541780" y="76644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3" name="Shape 22"/>
          <p:cNvSpPr/>
          <p:nvPr/>
        </p:nvSpPr>
        <p:spPr>
          <a:xfrm flipH="1">
            <a:off x="1413510" y="76644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34" name="Text 23"/>
          <p:cNvSpPr/>
          <p:nvPr/>
        </p:nvSpPr>
        <p:spPr>
          <a:xfrm>
            <a:off x="1413510" y="76644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5" name="Shape 24"/>
          <p:cNvSpPr/>
          <p:nvPr/>
        </p:nvSpPr>
        <p:spPr>
          <a:xfrm flipH="1">
            <a:off x="1282065" y="766445"/>
            <a:ext cx="78105" cy="7175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6" name="Text 25"/>
          <p:cNvSpPr/>
          <p:nvPr/>
        </p:nvSpPr>
        <p:spPr>
          <a:xfrm>
            <a:off x="1282065" y="76644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7" name="Shape 26"/>
          <p:cNvSpPr/>
          <p:nvPr/>
        </p:nvSpPr>
        <p:spPr>
          <a:xfrm flipH="1">
            <a:off x="1151255" y="76644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38" name="Text 27"/>
          <p:cNvSpPr/>
          <p:nvPr/>
        </p:nvSpPr>
        <p:spPr>
          <a:xfrm>
            <a:off x="1151255" y="76644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9" name="Text 28"/>
          <p:cNvSpPr/>
          <p:nvPr/>
        </p:nvSpPr>
        <p:spPr>
          <a:xfrm>
            <a:off x="4774349" y="2243043"/>
            <a:ext cx="4790148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spc="110" kern="0" dirty="0">
                <a:solidFill>
                  <a:srgbClr val="CBEEF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Mapping Movements</a:t>
            </a:r>
            <a:endParaRPr lang="en-US" sz="1600" dirty="0"/>
          </a:p>
        </p:txBody>
      </p:sp>
      <p:sp>
        <p:nvSpPr>
          <p:cNvPr id="40" name="Text 29"/>
          <p:cNvSpPr/>
          <p:nvPr/>
        </p:nvSpPr>
        <p:spPr>
          <a:xfrm>
            <a:off x="4385045" y="2564022"/>
            <a:ext cx="6678322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Map every transition on a grid to ensure smooth movement. Rehearse transitions at half speed to avoid collisions and maintain flow. This ensures a seamless performance.</a:t>
            </a:r>
            <a:endParaRPr lang="en-US" sz="1600" dirty="0"/>
          </a:p>
        </p:txBody>
      </p:sp>
      <p:sp>
        <p:nvSpPr>
          <p:cNvPr id="41" name="Text 30"/>
          <p:cNvSpPr/>
          <p:nvPr/>
        </p:nvSpPr>
        <p:spPr>
          <a:xfrm>
            <a:off x="1523149" y="4296633"/>
            <a:ext cx="4790148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spc="110" kern="0" dirty="0">
                <a:solidFill>
                  <a:srgbClr val="CBEEF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Adding Music</a:t>
            </a:r>
            <a:endParaRPr lang="en-US" sz="1600" dirty="0"/>
          </a:p>
        </p:txBody>
      </p:sp>
      <p:sp>
        <p:nvSpPr>
          <p:cNvPr id="42" name="Text 31"/>
          <p:cNvSpPr/>
          <p:nvPr/>
        </p:nvSpPr>
        <p:spPr>
          <a:xfrm>
            <a:off x="1083468" y="4595598"/>
            <a:ext cx="6678322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Once transitions are smooth, add music to synchronize movements. This creates a cohesive performance that flows naturally from one formation to the next.</a:t>
            </a:r>
            <a:endParaRPr lang="en-US" sz="1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808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45:32-d2r9531e3tpg8rchurd0.png">    </p:cNvPr>
          <p:cNvPicPr>
            <a:picLocks noChangeAspect="1"/>
          </p:cNvPicPr>
          <p:nvPr/>
        </p:nvPicPr>
        <p:blipFill>
          <a:blip r:embed="rId1"/>
          <a:srcRect l="0" r="0" t="57" b="57"/>
          <a:stretch/>
        </p:blipFill>
        <p:spPr>
          <a:xfrm>
            <a:off x="-15810" y="0"/>
            <a:ext cx="12218079" cy="687931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45:31-d2r952pe3tpg8rchurbg.png">    </p:cNvPr>
          <p:cNvPicPr>
            <a:picLocks noChangeAspect="1"/>
          </p:cNvPicPr>
          <p:nvPr/>
        </p:nvPicPr>
        <p:blipFill>
          <a:blip r:embed="rId2"/>
          <a:srcRect l="0" r="0" t="41" b="41"/>
          <a:stretch/>
        </p:blipFill>
        <p:spPr>
          <a:xfrm>
            <a:off x="-15875" y="2184400"/>
            <a:ext cx="12278360" cy="842645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542290" y="998220"/>
            <a:ext cx="10400665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spc="300" kern="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Texture Tricks with Levels</a:t>
            </a:r>
            <a:endParaRPr lang="en-US" sz="1600" dirty="0"/>
          </a:p>
        </p:txBody>
      </p:sp>
      <p:pic>
        <p:nvPicPr>
          <p:cNvPr id="13" name="Image 2" descr="https://kimi-img.moonshot.cn/pub/slides/slides_tmpl/image/25-09-02-14:45:26-d2r951he3tpg8rchuqq0.png">    </p:cNvPr>
          <p:cNvPicPr>
            <a:picLocks noChangeAspect="1"/>
          </p:cNvPicPr>
          <p:nvPr/>
        </p:nvPicPr>
        <p:blipFill>
          <a:blip r:embed="rId3"/>
          <a:srcRect l="0" r="0" t="982" b="982"/>
          <a:stretch/>
        </p:blipFill>
        <p:spPr>
          <a:xfrm flipH="1" flipV="1">
            <a:off x="759460" y="561340"/>
            <a:ext cx="355600" cy="304800"/>
          </a:xfrm>
          <a:prstGeom prst="rect">
            <a:avLst/>
          </a:prstGeom>
        </p:spPr>
      </p:pic>
      <p:sp>
        <p:nvSpPr>
          <p:cNvPr id="14" name="Shape 9"/>
          <p:cNvSpPr/>
          <p:nvPr/>
        </p:nvSpPr>
        <p:spPr>
          <a:xfrm flipH="1">
            <a:off x="1569720" y="766445"/>
            <a:ext cx="78105" cy="7175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0"/>
          <p:cNvSpPr/>
          <p:nvPr/>
        </p:nvSpPr>
        <p:spPr>
          <a:xfrm>
            <a:off x="1569720" y="76644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1"/>
          <p:cNvSpPr/>
          <p:nvPr/>
        </p:nvSpPr>
        <p:spPr>
          <a:xfrm flipH="1">
            <a:off x="1441450" y="76644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7" name="Text 12"/>
          <p:cNvSpPr/>
          <p:nvPr/>
        </p:nvSpPr>
        <p:spPr>
          <a:xfrm>
            <a:off x="1441450" y="76644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3"/>
          <p:cNvSpPr/>
          <p:nvPr/>
        </p:nvSpPr>
        <p:spPr>
          <a:xfrm flipH="1">
            <a:off x="1310005" y="766445"/>
            <a:ext cx="78105" cy="7175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9" name="Text 14"/>
          <p:cNvSpPr/>
          <p:nvPr/>
        </p:nvSpPr>
        <p:spPr>
          <a:xfrm>
            <a:off x="1310005" y="76644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5"/>
          <p:cNvSpPr/>
          <p:nvPr/>
        </p:nvSpPr>
        <p:spPr>
          <a:xfrm flipH="1">
            <a:off x="1179195" y="76644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21" name="Text 16"/>
          <p:cNvSpPr/>
          <p:nvPr/>
        </p:nvSpPr>
        <p:spPr>
          <a:xfrm>
            <a:off x="1179195" y="76644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2" name="Image 3" descr="https://kimi-img.moonshot.cn/pub/slides/slides_tmpl/image/25-09-02-14:45:27-d2r951pe3tpg8rchur00.png">    </p:cNvPr>
          <p:cNvPicPr>
            <a:picLocks noChangeAspect="1"/>
          </p:cNvPicPr>
          <p:nvPr/>
        </p:nvPicPr>
        <p:blipFill>
          <a:blip r:embed="rId4"/>
          <a:srcRect l="0" r="0" t="1969" b="1969"/>
          <a:stretch/>
        </p:blipFill>
        <p:spPr>
          <a:xfrm>
            <a:off x="11453495" y="6134735"/>
            <a:ext cx="186055" cy="207010"/>
          </a:xfrm>
          <a:prstGeom prst="rect">
            <a:avLst/>
          </a:prstGeom>
        </p:spPr>
      </p:pic>
      <p:pic>
        <p:nvPicPr>
          <p:cNvPr id="23" name="Image 4" descr="https://kimi-img.moonshot.cn/pub/slides/slides_tmpl/image/25-09-02-14:45:32-d2r9531e3tpg8rchurc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6405" y="2537460"/>
            <a:ext cx="661035" cy="661035"/>
          </a:xfrm>
          <a:prstGeom prst="rect">
            <a:avLst/>
          </a:prstGeom>
        </p:spPr>
      </p:pic>
      <p:pic>
        <p:nvPicPr>
          <p:cNvPr id="24" name="Image 5" descr="https://kimi-img.moonshot.cn/pub/slides/slides_tmpl/image/25-09-02-14:45:32-d2r9531e3tpg8rchurc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9705" y="1831340"/>
            <a:ext cx="661035" cy="661035"/>
          </a:xfrm>
          <a:prstGeom prst="rect">
            <a:avLst/>
          </a:prstGeom>
        </p:spPr>
      </p:pic>
      <p:pic>
        <p:nvPicPr>
          <p:cNvPr id="25" name="Image 6" descr="https://kimi-img.moonshot.cn/pub/slides/slides_tmpl/image/25-09-02-14:45:32-d2r9531e3tpg8rchurc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8485" y="2629535"/>
            <a:ext cx="661035" cy="661035"/>
          </a:xfrm>
          <a:prstGeom prst="rect">
            <a:avLst/>
          </a:prstGeom>
        </p:spPr>
      </p:pic>
      <p:sp>
        <p:nvSpPr>
          <p:cNvPr id="26" name="Shape 17"/>
          <p:cNvSpPr/>
          <p:nvPr/>
        </p:nvSpPr>
        <p:spPr>
          <a:xfrm>
            <a:off x="1813441" y="2629743"/>
            <a:ext cx="467358" cy="47369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7" name="Text 18"/>
          <p:cNvSpPr/>
          <p:nvPr/>
        </p:nvSpPr>
        <p:spPr>
          <a:xfrm>
            <a:off x="1813441" y="2629743"/>
            <a:ext cx="467358" cy="473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8" name="Text 19"/>
          <p:cNvSpPr/>
          <p:nvPr/>
        </p:nvSpPr>
        <p:spPr>
          <a:xfrm>
            <a:off x="906145" y="3573780"/>
            <a:ext cx="366776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spc="110" kern="0" dirty="0">
                <a:solidFill>
                  <a:srgbClr val="CAEEF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Level Changes</a:t>
            </a:r>
            <a:endParaRPr lang="en-US" sz="1600" dirty="0"/>
          </a:p>
        </p:txBody>
      </p:sp>
      <p:sp>
        <p:nvSpPr>
          <p:cNvPr id="29" name="Text 20"/>
          <p:cNvSpPr/>
          <p:nvPr/>
        </p:nvSpPr>
        <p:spPr>
          <a:xfrm>
            <a:off x="845185" y="3893185"/>
            <a:ext cx="3394710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Incorporate level changes by having dancers kneel, crouch, or leap. This adds texture and depth to the performance, making it more visually interesting.</a:t>
            </a:r>
            <a:endParaRPr lang="en-US" sz="1600" dirty="0"/>
          </a:p>
        </p:txBody>
      </p:sp>
      <p:sp>
        <p:nvSpPr>
          <p:cNvPr id="30" name="Shape 21"/>
          <p:cNvSpPr/>
          <p:nvPr/>
        </p:nvSpPr>
        <p:spPr>
          <a:xfrm>
            <a:off x="5356741" y="1923623"/>
            <a:ext cx="467358" cy="47369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1" name="Text 22"/>
          <p:cNvSpPr/>
          <p:nvPr/>
        </p:nvSpPr>
        <p:spPr>
          <a:xfrm>
            <a:off x="5356741" y="1923623"/>
            <a:ext cx="467358" cy="473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2" name="Text 23"/>
          <p:cNvSpPr/>
          <p:nvPr/>
        </p:nvSpPr>
        <p:spPr>
          <a:xfrm>
            <a:off x="4582160" y="2823845"/>
            <a:ext cx="366776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spc="110" kern="0" dirty="0">
                <a:solidFill>
                  <a:srgbClr val="CAEEF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3D Sculptures</a:t>
            </a:r>
            <a:endParaRPr lang="en-US" sz="1600" dirty="0"/>
          </a:p>
        </p:txBody>
      </p:sp>
      <p:sp>
        <p:nvSpPr>
          <p:cNvPr id="33" name="Text 24"/>
          <p:cNvSpPr/>
          <p:nvPr/>
        </p:nvSpPr>
        <p:spPr>
          <a:xfrm>
            <a:off x="4500245" y="3187065"/>
            <a:ext cx="3394710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Level changes transform static formations into 3D sculptures. This adds a dynamic element to the performance, enhancing its visual impact.</a:t>
            </a:r>
            <a:endParaRPr lang="en-US" sz="1600" dirty="0"/>
          </a:p>
        </p:txBody>
      </p:sp>
      <p:sp>
        <p:nvSpPr>
          <p:cNvPr id="34" name="Shape 25"/>
          <p:cNvSpPr/>
          <p:nvPr/>
        </p:nvSpPr>
        <p:spPr>
          <a:xfrm>
            <a:off x="9565521" y="2721818"/>
            <a:ext cx="467358" cy="47369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5" name="Text 26"/>
          <p:cNvSpPr/>
          <p:nvPr/>
        </p:nvSpPr>
        <p:spPr>
          <a:xfrm>
            <a:off x="9565521" y="2721818"/>
            <a:ext cx="467358" cy="473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6" name="Text 27"/>
          <p:cNvSpPr/>
          <p:nvPr/>
        </p:nvSpPr>
        <p:spPr>
          <a:xfrm>
            <a:off x="8129905" y="3555365"/>
            <a:ext cx="366776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spc="110" kern="0" dirty="0">
                <a:solidFill>
                  <a:srgbClr val="CAEEF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Visibility</a:t>
            </a:r>
            <a:endParaRPr lang="en-US" sz="1600" dirty="0"/>
          </a:p>
        </p:txBody>
      </p:sp>
      <p:sp>
        <p:nvSpPr>
          <p:cNvPr id="37" name="Text 28"/>
          <p:cNvSpPr/>
          <p:nvPr/>
        </p:nvSpPr>
        <p:spPr>
          <a:xfrm>
            <a:off x="8047990" y="3905885"/>
            <a:ext cx="3394710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Ensure that level changes are visible from all angles. This creates a cohesive performance that engages the audience from every seat.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808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45:26-d2r951he3tpg8rchuqs0.png">    </p:cNvPr>
          <p:cNvPicPr>
            <a:picLocks noChangeAspect="1"/>
          </p:cNvPicPr>
          <p:nvPr/>
        </p:nvPicPr>
        <p:blipFill>
          <a:blip r:embed="rId1"/>
          <a:srcRect l="3" r="3" t="0" b="0"/>
          <a:stretch/>
        </p:blipFill>
        <p:spPr>
          <a:xfrm flipH="1">
            <a:off x="-16042" y="-5184"/>
            <a:ext cx="12203363" cy="687102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695065" y="4728210"/>
            <a:ext cx="6068695" cy="620395"/>
          </a:xfrm>
          <a:prstGeom prst="roundRect">
            <a:avLst>
              <a:gd name="adj" fmla="val 50000"/>
            </a:avLst>
          </a:prstGeom>
          <a:solidFill>
            <a:srgbClr val="0C0B0F">
              <a:alpha val="21176"/>
            </a:srgbClr>
          </a:solidFill>
          <a:ln w="19050">
            <a:solidFill>
              <a:srgbClr val="CAD8E2">
                <a:alpha val="54902"/>
              </a:srgbClr>
            </a:solidFill>
            <a:prstDash val="solid"/>
          </a:ln>
          <a:effectLst>
            <a:outerShdw sx="100000" sy="100000" kx="0" ky="0" algn="bl" rotWithShape="0" blurRad="50800" dist="26941" dir="2700000">
              <a:srgbClr val="754412">
                <a:alpha val="21176"/>
              </a:srgbClr>
            </a:outerShdw>
          </a:effectLst>
        </p:spPr>
      </p:sp>
      <p:sp>
        <p:nvSpPr>
          <p:cNvPr id="4" name="Text 1"/>
          <p:cNvSpPr/>
          <p:nvPr/>
        </p:nvSpPr>
        <p:spPr>
          <a:xfrm>
            <a:off x="3695065" y="4728210"/>
            <a:ext cx="6068695" cy="6203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x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695065" y="3853815"/>
            <a:ext cx="6068695" cy="620395"/>
          </a:xfrm>
          <a:prstGeom prst="roundRect">
            <a:avLst>
              <a:gd name="adj" fmla="val 50000"/>
            </a:avLst>
          </a:prstGeom>
          <a:solidFill>
            <a:srgbClr val="0C0B0F">
              <a:alpha val="21176"/>
            </a:srgbClr>
          </a:solidFill>
          <a:ln w="19050">
            <a:solidFill>
              <a:srgbClr val="CAD8E2">
                <a:alpha val="54902"/>
              </a:srgbClr>
            </a:solidFill>
            <a:prstDash val="solid"/>
          </a:ln>
          <a:effectLst>
            <a:outerShdw sx="100000" sy="100000" kx="0" ky="0" algn="bl" rotWithShape="0" blurRad="50800" dist="26941" dir="2700000">
              <a:srgbClr val="754412">
                <a:alpha val="21176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3695065" y="3853815"/>
            <a:ext cx="6068695" cy="6203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695065" y="2987675"/>
            <a:ext cx="6068695" cy="620395"/>
          </a:xfrm>
          <a:prstGeom prst="roundRect">
            <a:avLst>
              <a:gd name="adj" fmla="val 50000"/>
            </a:avLst>
          </a:prstGeom>
          <a:solidFill>
            <a:srgbClr val="0C0B0F">
              <a:alpha val="21176"/>
            </a:srgbClr>
          </a:solidFill>
          <a:ln w="19050">
            <a:solidFill>
              <a:srgbClr val="CAD8E2">
                <a:alpha val="54902"/>
              </a:srgbClr>
            </a:solidFill>
            <a:prstDash val="solid"/>
          </a:ln>
          <a:effectLst>
            <a:outerShdw sx="100000" sy="100000" kx="0" ky="0" algn="bl" rotWithShape="0" blurRad="50800" dist="26941" dir="2700000">
              <a:srgbClr val="754412">
                <a:alpha val="21176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3695065" y="2987675"/>
            <a:ext cx="6068695" cy="6203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695065" y="2084705"/>
            <a:ext cx="6068695" cy="620395"/>
          </a:xfrm>
          <a:prstGeom prst="roundRect">
            <a:avLst>
              <a:gd name="adj" fmla="val 50000"/>
            </a:avLst>
          </a:prstGeom>
          <a:solidFill>
            <a:srgbClr val="0C0B0F">
              <a:alpha val="21176"/>
            </a:srgbClr>
          </a:solidFill>
          <a:ln w="19050">
            <a:solidFill>
              <a:srgbClr val="CAD8E2">
                <a:alpha val="43137"/>
              </a:srgbClr>
            </a:solidFill>
            <a:prstDash val="solid"/>
          </a:ln>
          <a:effectLst>
            <a:outerShdw sx="100000" sy="100000" kx="0" ky="0" algn="bl" rotWithShape="0" blurRad="50800" dist="26941" dir="2700000">
              <a:srgbClr val="754412">
                <a:alpha val="21176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3695065" y="2084705"/>
            <a:ext cx="6068695" cy="6203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3695065" y="1208405"/>
            <a:ext cx="6068695" cy="620395"/>
          </a:xfrm>
          <a:prstGeom prst="roundRect">
            <a:avLst>
              <a:gd name="adj" fmla="val 50000"/>
            </a:avLst>
          </a:prstGeom>
          <a:solidFill>
            <a:srgbClr val="0C0B0F">
              <a:alpha val="23137"/>
            </a:srgbClr>
          </a:solidFill>
          <a:ln w="19050">
            <a:solidFill>
              <a:srgbClr val="FFFFFF">
                <a:alpha val="43137"/>
              </a:srgbClr>
            </a:solidFill>
            <a:prstDash val="solid"/>
          </a:ln>
          <a:effectLst>
            <a:outerShdw sx="100000" sy="100000" kx="0" ky="0" algn="bl" rotWithShape="0" blurRad="50800" dist="26941" dir="2700000">
              <a:srgbClr val="754412">
                <a:alpha val="21176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3695065" y="1208405"/>
            <a:ext cx="6068695" cy="6203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949027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4" name="Shape 11"/>
          <p:cNvSpPr/>
          <p:nvPr/>
        </p:nvSpPr>
        <p:spPr>
          <a:xfrm>
            <a:off x="1037028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5" name="Shape 12"/>
          <p:cNvSpPr/>
          <p:nvPr/>
        </p:nvSpPr>
        <p:spPr>
          <a:xfrm>
            <a:off x="1125028" y="6072610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6" name="Shape 13"/>
          <p:cNvSpPr/>
          <p:nvPr/>
        </p:nvSpPr>
        <p:spPr>
          <a:xfrm>
            <a:off x="1213029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7" name="Shape 14"/>
          <p:cNvSpPr/>
          <p:nvPr/>
        </p:nvSpPr>
        <p:spPr>
          <a:xfrm>
            <a:off x="1301029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8" name="Shape 15"/>
          <p:cNvSpPr/>
          <p:nvPr/>
        </p:nvSpPr>
        <p:spPr>
          <a:xfrm flipH="1">
            <a:off x="10906760" y="606425"/>
            <a:ext cx="78105" cy="7175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9" name="Text 16"/>
          <p:cNvSpPr/>
          <p:nvPr/>
        </p:nvSpPr>
        <p:spPr>
          <a:xfrm>
            <a:off x="10906760" y="60642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 flipH="1">
            <a:off x="10778490" y="60642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10778490" y="60642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 flipH="1">
            <a:off x="10647045" y="606425"/>
            <a:ext cx="78105" cy="7175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3" name="Text 20"/>
          <p:cNvSpPr/>
          <p:nvPr/>
        </p:nvSpPr>
        <p:spPr>
          <a:xfrm>
            <a:off x="10647045" y="60642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 flipH="1">
            <a:off x="10516235" y="60642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25" name="Text 22"/>
          <p:cNvSpPr/>
          <p:nvPr/>
        </p:nvSpPr>
        <p:spPr>
          <a:xfrm>
            <a:off x="10516235" y="60642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6" name="Image 1" descr="https://kimi-img.moonshot.cn/pub/slides/slides_tmpl/image/25-09-02-14:45:26-d2r951he3tpg8rchuqq0.png">    </p:cNvPr>
          <p:cNvPicPr>
            <a:picLocks noChangeAspect="1"/>
          </p:cNvPicPr>
          <p:nvPr/>
        </p:nvPicPr>
        <p:blipFill>
          <a:blip r:embed="rId2"/>
          <a:srcRect l="0" r="0" t="982" b="982"/>
          <a:stretch/>
        </p:blipFill>
        <p:spPr>
          <a:xfrm>
            <a:off x="1961494" y="1395748"/>
            <a:ext cx="355600" cy="304800"/>
          </a:xfrm>
          <a:prstGeom prst="rect">
            <a:avLst/>
          </a:prstGeom>
        </p:spPr>
      </p:pic>
      <p:sp>
        <p:nvSpPr>
          <p:cNvPr id="27" name="Shape 23"/>
          <p:cNvSpPr/>
          <p:nvPr/>
        </p:nvSpPr>
        <p:spPr>
          <a:xfrm>
            <a:off x="4575175" y="1346835"/>
            <a:ext cx="88900" cy="370205"/>
          </a:xfrm>
          <a:prstGeom prst="rect">
            <a:avLst/>
          </a:prstGeom>
          <a:gradFill rotWithShape="1" flip="none">
            <a:gsLst>
              <a:gs pos="0">
                <a:srgbClr val="788A9D"/>
              </a:gs>
              <a:gs pos="25000">
                <a:srgbClr val="C6D4DE"/>
              </a:gs>
              <a:gs pos="75000">
                <a:srgbClr val="757D84"/>
              </a:gs>
              <a:gs pos="100000">
                <a:srgbClr val="09090D"/>
              </a:gs>
            </a:gsLst>
            <a:lin ang="18900000" scaled="1"/>
          </a:gradFill>
          <a:ln/>
          <a:effectLst>
            <a:outerShdw sx="100000" sy="100000" kx="0" ky="0" algn="bl" rotWithShape="0" blurRad="145102" dist="50800" dir="2700000">
              <a:srgbClr val="754412">
                <a:alpha val="76471"/>
              </a:srgbClr>
            </a:outerShdw>
          </a:effectLst>
        </p:spPr>
      </p:sp>
      <p:sp>
        <p:nvSpPr>
          <p:cNvPr id="28" name="Text 24"/>
          <p:cNvSpPr/>
          <p:nvPr/>
        </p:nvSpPr>
        <p:spPr>
          <a:xfrm>
            <a:off x="4575175" y="1346835"/>
            <a:ext cx="88900" cy="3702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Shape 25"/>
          <p:cNvSpPr/>
          <p:nvPr/>
        </p:nvSpPr>
        <p:spPr>
          <a:xfrm>
            <a:off x="4575175" y="2223135"/>
            <a:ext cx="88900" cy="370205"/>
          </a:xfrm>
          <a:prstGeom prst="rect">
            <a:avLst/>
          </a:prstGeom>
          <a:gradFill rotWithShape="1" flip="none">
            <a:gsLst>
              <a:gs pos="0">
                <a:srgbClr val="788A9D"/>
              </a:gs>
              <a:gs pos="25000">
                <a:srgbClr val="C6D4DE"/>
              </a:gs>
              <a:gs pos="75000">
                <a:srgbClr val="757D84"/>
              </a:gs>
              <a:gs pos="100000">
                <a:srgbClr val="09090D"/>
              </a:gs>
            </a:gsLst>
            <a:lin ang="18900000" scaled="1"/>
          </a:gradFill>
          <a:ln/>
          <a:effectLst>
            <a:outerShdw sx="100000" sy="100000" kx="0" ky="0" algn="bl" rotWithShape="0" blurRad="145102" dist="50800" dir="2700000">
              <a:srgbClr val="754412">
                <a:alpha val="76471"/>
              </a:srgbClr>
            </a:outerShdw>
          </a:effectLst>
        </p:spPr>
      </p:sp>
      <p:sp>
        <p:nvSpPr>
          <p:cNvPr id="30" name="Text 26"/>
          <p:cNvSpPr/>
          <p:nvPr/>
        </p:nvSpPr>
        <p:spPr>
          <a:xfrm>
            <a:off x="4575175" y="2223135"/>
            <a:ext cx="88900" cy="3702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1" name="Shape 27"/>
          <p:cNvSpPr/>
          <p:nvPr/>
        </p:nvSpPr>
        <p:spPr>
          <a:xfrm>
            <a:off x="4575175" y="3123565"/>
            <a:ext cx="88900" cy="370205"/>
          </a:xfrm>
          <a:prstGeom prst="rect">
            <a:avLst/>
          </a:prstGeom>
          <a:gradFill rotWithShape="1" flip="none">
            <a:gsLst>
              <a:gs pos="0">
                <a:srgbClr val="788A9D"/>
              </a:gs>
              <a:gs pos="25000">
                <a:srgbClr val="C6D4DE"/>
              </a:gs>
              <a:gs pos="75000">
                <a:srgbClr val="757D84"/>
              </a:gs>
              <a:gs pos="100000">
                <a:srgbClr val="09090D"/>
              </a:gs>
            </a:gsLst>
            <a:lin ang="18900000" scaled="1"/>
          </a:gradFill>
          <a:ln/>
          <a:effectLst>
            <a:outerShdw sx="100000" sy="100000" kx="0" ky="0" algn="bl" rotWithShape="0" blurRad="145102" dist="50800" dir="2700000">
              <a:srgbClr val="754412">
                <a:alpha val="76471"/>
              </a:srgbClr>
            </a:outerShdw>
          </a:effectLst>
        </p:spPr>
      </p:sp>
      <p:sp>
        <p:nvSpPr>
          <p:cNvPr id="32" name="Text 28"/>
          <p:cNvSpPr/>
          <p:nvPr/>
        </p:nvSpPr>
        <p:spPr>
          <a:xfrm>
            <a:off x="4575175" y="3123565"/>
            <a:ext cx="88900" cy="3702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3" name="Shape 29"/>
          <p:cNvSpPr/>
          <p:nvPr/>
        </p:nvSpPr>
        <p:spPr>
          <a:xfrm>
            <a:off x="4575175" y="3963035"/>
            <a:ext cx="88900" cy="370205"/>
          </a:xfrm>
          <a:prstGeom prst="rect">
            <a:avLst/>
          </a:prstGeom>
          <a:gradFill rotWithShape="1" flip="none">
            <a:gsLst>
              <a:gs pos="0">
                <a:srgbClr val="788A9D"/>
              </a:gs>
              <a:gs pos="25000">
                <a:srgbClr val="C6D4DE"/>
              </a:gs>
              <a:gs pos="75000">
                <a:srgbClr val="757D84"/>
              </a:gs>
              <a:gs pos="100000">
                <a:srgbClr val="09090D"/>
              </a:gs>
            </a:gsLst>
            <a:lin ang="18900000" scaled="1"/>
          </a:gradFill>
          <a:ln/>
          <a:effectLst>
            <a:outerShdw sx="100000" sy="100000" kx="0" ky="0" algn="bl" rotWithShape="0" blurRad="145102" dist="50800" dir="2700000">
              <a:srgbClr val="754412">
                <a:alpha val="76471"/>
              </a:srgbClr>
            </a:outerShdw>
          </a:effectLst>
        </p:spPr>
      </p:sp>
      <p:sp>
        <p:nvSpPr>
          <p:cNvPr id="34" name="Text 30"/>
          <p:cNvSpPr/>
          <p:nvPr/>
        </p:nvSpPr>
        <p:spPr>
          <a:xfrm>
            <a:off x="4575175" y="3963035"/>
            <a:ext cx="88900" cy="3702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5" name="Shape 31"/>
          <p:cNvSpPr/>
          <p:nvPr/>
        </p:nvSpPr>
        <p:spPr>
          <a:xfrm>
            <a:off x="4575175" y="4850765"/>
            <a:ext cx="88900" cy="370205"/>
          </a:xfrm>
          <a:prstGeom prst="rect">
            <a:avLst/>
          </a:prstGeom>
          <a:gradFill rotWithShape="1" flip="none">
            <a:gsLst>
              <a:gs pos="0">
                <a:srgbClr val="788A9D"/>
              </a:gs>
              <a:gs pos="25000">
                <a:srgbClr val="C6D4DE"/>
              </a:gs>
              <a:gs pos="75000">
                <a:srgbClr val="757D84"/>
              </a:gs>
              <a:gs pos="100000">
                <a:srgbClr val="09090D"/>
              </a:gs>
            </a:gsLst>
            <a:lin ang="18900000" scaled="1"/>
          </a:gradFill>
          <a:ln/>
          <a:effectLst>
            <a:outerShdw sx="100000" sy="100000" kx="0" ky="0" algn="bl" rotWithShape="0" blurRad="145102" dist="50800" dir="2700000">
              <a:srgbClr val="754412">
                <a:alpha val="76471"/>
              </a:srgbClr>
            </a:outerShdw>
          </a:effectLst>
        </p:spPr>
      </p:sp>
      <p:sp>
        <p:nvSpPr>
          <p:cNvPr id="36" name="Text 32"/>
          <p:cNvSpPr/>
          <p:nvPr/>
        </p:nvSpPr>
        <p:spPr>
          <a:xfrm>
            <a:off x="4575175" y="4850765"/>
            <a:ext cx="88900" cy="3702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7" name="Text 33"/>
          <p:cNvSpPr/>
          <p:nvPr/>
        </p:nvSpPr>
        <p:spPr>
          <a:xfrm>
            <a:off x="721360" y="725805"/>
            <a:ext cx="4037965" cy="6070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90000"/>
              </a:lnSpc>
              <a:buNone/>
            </a:pPr>
            <a:r>
              <a:rPr lang="en-US" sz="3600" spc="300" kern="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38" name="Text 34"/>
          <p:cNvSpPr/>
          <p:nvPr/>
        </p:nvSpPr>
        <p:spPr>
          <a:xfrm>
            <a:off x="3899535" y="1293495"/>
            <a:ext cx="1018540" cy="7315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90000"/>
              </a:lnSpc>
              <a:buNone/>
            </a:pPr>
            <a:r>
              <a:rPr lang="en-US" sz="3200" b="1" spc="310" kern="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39" name="Text 35"/>
          <p:cNvSpPr/>
          <p:nvPr/>
        </p:nvSpPr>
        <p:spPr>
          <a:xfrm>
            <a:off x="4836795" y="1355090"/>
            <a:ext cx="4661535" cy="3784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spc="60" kern="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Why Formations Matter</a:t>
            </a:r>
            <a:endParaRPr lang="en-US" sz="1600" dirty="0"/>
          </a:p>
        </p:txBody>
      </p:sp>
      <p:sp>
        <p:nvSpPr>
          <p:cNvPr id="40" name="Text 36"/>
          <p:cNvSpPr/>
          <p:nvPr/>
        </p:nvSpPr>
        <p:spPr>
          <a:xfrm>
            <a:off x="3899535" y="2155190"/>
            <a:ext cx="1079500" cy="7315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9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41" name="Text 37"/>
          <p:cNvSpPr/>
          <p:nvPr/>
        </p:nvSpPr>
        <p:spPr>
          <a:xfrm>
            <a:off x="4836795" y="2216785"/>
            <a:ext cx="4660265" cy="3797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spc="60" kern="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Classic Linear Shapes</a:t>
            </a:r>
            <a:endParaRPr lang="en-US" sz="1600" dirty="0"/>
          </a:p>
        </p:txBody>
      </p:sp>
      <p:sp>
        <p:nvSpPr>
          <p:cNvPr id="42" name="Text 38"/>
          <p:cNvSpPr/>
          <p:nvPr/>
        </p:nvSpPr>
        <p:spPr>
          <a:xfrm>
            <a:off x="3899535" y="3056255"/>
            <a:ext cx="1079500" cy="7315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9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43" name="Text 39"/>
          <p:cNvSpPr/>
          <p:nvPr/>
        </p:nvSpPr>
        <p:spPr>
          <a:xfrm>
            <a:off x="4836795" y="3117850"/>
            <a:ext cx="4661535" cy="3587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spc="60" kern="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Geometric Power Zones</a:t>
            </a:r>
            <a:endParaRPr lang="en-US" sz="1600" dirty="0"/>
          </a:p>
        </p:txBody>
      </p:sp>
      <p:sp>
        <p:nvSpPr>
          <p:cNvPr id="44" name="Text 40"/>
          <p:cNvSpPr/>
          <p:nvPr/>
        </p:nvSpPr>
        <p:spPr>
          <a:xfrm>
            <a:off x="3899535" y="3929380"/>
            <a:ext cx="1079500" cy="7315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9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5" name="Text 41"/>
          <p:cNvSpPr/>
          <p:nvPr/>
        </p:nvSpPr>
        <p:spPr>
          <a:xfrm>
            <a:off x="4836795" y="3966210"/>
            <a:ext cx="4660265" cy="404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spc="60" kern="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Odd-Number Hacks</a:t>
            </a:r>
            <a:endParaRPr lang="en-US" sz="1600" dirty="0"/>
          </a:p>
        </p:txBody>
      </p:sp>
      <p:sp>
        <p:nvSpPr>
          <p:cNvPr id="46" name="Text 42"/>
          <p:cNvSpPr/>
          <p:nvPr/>
        </p:nvSpPr>
        <p:spPr>
          <a:xfrm>
            <a:off x="3899535" y="4786630"/>
            <a:ext cx="1079500" cy="7315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9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47" name="Text 43"/>
          <p:cNvSpPr/>
          <p:nvPr/>
        </p:nvSpPr>
        <p:spPr>
          <a:xfrm>
            <a:off x="4836795" y="4848225"/>
            <a:ext cx="4661535" cy="3733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spc="60" kern="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Transitions &amp; Flow</a:t>
            </a:r>
            <a:endParaRPr 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808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45:35-d2r953pe3tpg8rchurtg.pn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 flipH="1">
            <a:off x="0" y="0"/>
            <a:ext cx="12191999" cy="686462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4" name="Shape 1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6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0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379595" y="2072640"/>
            <a:ext cx="7003415" cy="9467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8000" b="1" dirty="0">
                <a:solidFill>
                  <a:srgbClr val="CAEEF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</a:t>
            </a:r>
            <a:pPr algn="ctr" indent="0" marL="0">
              <a:lnSpc>
                <a:spcPct val="90000"/>
              </a:lnSpc>
              <a:buNone/>
            </a:pPr>
            <a:r>
              <a:rPr lang="en-US" sz="8000" b="1" dirty="0">
                <a:solidFill>
                  <a:srgbClr val="CAEEF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pPr algn="ctr" indent="0" marL="0">
              <a:lnSpc>
                <a:spcPct val="90000"/>
              </a:lnSpc>
              <a:buNone/>
            </a:pPr>
            <a:r>
              <a:rPr lang="en-US" sz="8000" b="1" dirty="0">
                <a:solidFill>
                  <a:srgbClr val="CAEEF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you.</a:t>
            </a:r>
            <a:endParaRPr lang="en-US" sz="1600" dirty="0"/>
          </a:p>
        </p:txBody>
      </p:sp>
      <p:pic>
        <p:nvPicPr>
          <p:cNvPr id="17" name="Image 1" descr="https://kimi-img.moonshot.cn/pub/slides/slides_tmpl/image/25-09-02-14:45:26-d2r951he3tpg8rchuqqg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8172450" y="4924425"/>
            <a:ext cx="3090545" cy="463550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8384248" y="4987925"/>
            <a:ext cx="2386767" cy="254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0C0B0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  <p:pic>
        <p:nvPicPr>
          <p:cNvPr id="19" name="Image 2" descr="https://kimi-img.moonshot.cn/pub/slides/slides_tmpl/image/25-09-02-14:45:26-d2r951he3tpg8rchuqqg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8172450" y="4276725"/>
            <a:ext cx="2741295" cy="463550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8360314" y="4340225"/>
            <a:ext cx="1910651" cy="254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0C0B0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Kimi AI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808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45:27-d2r951pe3tpg8rchuqtg.jp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48740" y="3970020"/>
            <a:ext cx="101504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Why Formations Matter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7" name="Image 1" descr="https://kimi-img.moonshot.cn/pub/slides/slides_tmpl/image/25-09-02-14:45:26-d2r951he3tpg8rchuqrg.png">    </p:cNvPr>
          <p:cNvPicPr>
            <a:picLocks noChangeAspect="1"/>
          </p:cNvPicPr>
          <p:nvPr/>
        </p:nvPicPr>
        <p:blipFill>
          <a:blip r:embed="rId2"/>
          <a:srcRect l="0" r="0" t="15459" b="15459"/>
          <a:stretch/>
        </p:blipFill>
        <p:spPr>
          <a:xfrm>
            <a:off x="4511040" y="3723012"/>
            <a:ext cx="3657600" cy="12700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5116513" y="1632585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  <a:effectLst>
            <a:outerShdw sx="100000" sy="100000" kx="0" ky="0" algn="bl" rotWithShape="0" blurRad="50800" dist="26941" dir="2700000">
              <a:srgbClr val="754412">
                <a:alpha val="40000"/>
              </a:srgbClr>
            </a:outerShdw>
          </a:effectLst>
        </p:spPr>
      </p:sp>
      <p:sp>
        <p:nvSpPr>
          <p:cNvPr id="19" name="Text 15"/>
          <p:cNvSpPr/>
          <p:nvPr/>
        </p:nvSpPr>
        <p:spPr>
          <a:xfrm>
            <a:off x="5116513" y="1632585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13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808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45:29-d2r9529e3tpg8rchur1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41" y="0"/>
            <a:ext cx="12192000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45:34-d2r953he3tpg8rchuro0.png">    </p:cNvPr>
          <p:cNvPicPr>
            <a:picLocks noChangeAspect="1"/>
          </p:cNvPicPr>
          <p:nvPr/>
        </p:nvPicPr>
        <p:blipFill>
          <a:blip r:embed="rId2"/>
          <a:srcRect l="2033" r="2033" t="0" b="0"/>
          <a:stretch/>
        </p:blipFill>
        <p:spPr>
          <a:xfrm>
            <a:off x="-368946" y="-475463"/>
            <a:ext cx="13015728" cy="7644359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4:45:34-d2r953he3tpg8rchurog.png">    </p:cNvPr>
          <p:cNvPicPr>
            <a:picLocks noChangeAspect="1"/>
          </p:cNvPicPr>
          <p:nvPr/>
        </p:nvPicPr>
        <p:blipFill>
          <a:blip r:embed="rId3">
            <a:alphaModFix amt="67000"/>
          </a:blip>
          <a:srcRect l="87" r="87" t="0" b="0"/>
          <a:stretch/>
        </p:blipFill>
        <p:spPr>
          <a:xfrm>
            <a:off x="-432435" y="-328295"/>
            <a:ext cx="5752465" cy="732599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9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6" name="Shape 1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Text 2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3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6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3" name="Text 8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635" y="2827020"/>
            <a:ext cx="4787265" cy="1257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spc="300" kern="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Formations Shape the Story</a:t>
            </a:r>
            <a:endParaRPr lang="en-US" sz="1600" dirty="0"/>
          </a:p>
        </p:txBody>
      </p:sp>
      <p:pic>
        <p:nvPicPr>
          <p:cNvPr id="15" name="Image 3" descr="https://kimi-img.moonshot.cn/pub/slides/slides_tmpl/image/25-09-02-14:45:26-d2r951he3tpg8rchuqq0.png">    </p:cNvPr>
          <p:cNvPicPr>
            <a:picLocks noChangeAspect="1"/>
          </p:cNvPicPr>
          <p:nvPr/>
        </p:nvPicPr>
        <p:blipFill>
          <a:blip r:embed="rId4"/>
          <a:srcRect l="0" r="0" t="982" b="982"/>
          <a:stretch/>
        </p:blipFill>
        <p:spPr>
          <a:xfrm flipH="1" flipV="1">
            <a:off x="681355" y="2407285"/>
            <a:ext cx="355600" cy="304800"/>
          </a:xfrm>
          <a:prstGeom prst="rect">
            <a:avLst/>
          </a:prstGeom>
        </p:spPr>
      </p:pic>
      <p:sp>
        <p:nvSpPr>
          <p:cNvPr id="16" name="Shape 10"/>
          <p:cNvSpPr/>
          <p:nvPr/>
        </p:nvSpPr>
        <p:spPr>
          <a:xfrm flipH="1">
            <a:off x="1491615" y="2612390"/>
            <a:ext cx="78105" cy="7175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Text 11"/>
          <p:cNvSpPr/>
          <p:nvPr/>
        </p:nvSpPr>
        <p:spPr>
          <a:xfrm>
            <a:off x="1491615" y="2612390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2"/>
          <p:cNvSpPr/>
          <p:nvPr/>
        </p:nvSpPr>
        <p:spPr>
          <a:xfrm flipH="1">
            <a:off x="1363345" y="2612390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9" name="Text 13"/>
          <p:cNvSpPr/>
          <p:nvPr/>
        </p:nvSpPr>
        <p:spPr>
          <a:xfrm>
            <a:off x="1363345" y="2612390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4"/>
          <p:cNvSpPr/>
          <p:nvPr/>
        </p:nvSpPr>
        <p:spPr>
          <a:xfrm flipH="1">
            <a:off x="1231900" y="2612390"/>
            <a:ext cx="78105" cy="7175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1" name="Text 15"/>
          <p:cNvSpPr/>
          <p:nvPr/>
        </p:nvSpPr>
        <p:spPr>
          <a:xfrm>
            <a:off x="1231900" y="2612390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Shape 16"/>
          <p:cNvSpPr/>
          <p:nvPr/>
        </p:nvSpPr>
        <p:spPr>
          <a:xfrm flipH="1">
            <a:off x="1101090" y="2612390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23" name="Text 17"/>
          <p:cNvSpPr/>
          <p:nvPr/>
        </p:nvSpPr>
        <p:spPr>
          <a:xfrm>
            <a:off x="1101090" y="2612390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4" name="Image 4" descr="https://kimi-img.moonshot.cn/pub/slides/slides_tmpl/image/25-09-02-14:45:27-d2r951pe3tpg8rchur00.png">    </p:cNvPr>
          <p:cNvPicPr>
            <a:picLocks noChangeAspect="1"/>
          </p:cNvPicPr>
          <p:nvPr/>
        </p:nvPicPr>
        <p:blipFill>
          <a:blip r:embed="rId5"/>
          <a:srcRect l="0" r="0" t="1969" b="1969"/>
          <a:stretch/>
        </p:blipFill>
        <p:spPr>
          <a:xfrm>
            <a:off x="11453495" y="6134735"/>
            <a:ext cx="186055" cy="207010"/>
          </a:xfrm>
          <a:prstGeom prst="rect">
            <a:avLst/>
          </a:prstGeom>
        </p:spPr>
      </p:pic>
      <p:pic>
        <p:nvPicPr>
          <p:cNvPr id="25" name="Image 5" descr="https://kimi-img.moonshot.cn/pub/slides/slides_tmpl/image/25-09-02-14:45:33-d2r9539e3tpg8rchurl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7210" y="998220"/>
            <a:ext cx="932180" cy="932180"/>
          </a:xfrm>
          <a:prstGeom prst="rect">
            <a:avLst/>
          </a:prstGeom>
        </p:spPr>
      </p:pic>
      <p:pic>
        <p:nvPicPr>
          <p:cNvPr id="26" name="Image 6" descr="https://kimi-img.moonshot.cn/pub/slides/slides_tmpl/image/25-09-02-14:45:33-d2r9539e3tpg8rchurl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7900" y="3012440"/>
            <a:ext cx="932180" cy="932180"/>
          </a:xfrm>
          <a:prstGeom prst="rect">
            <a:avLst/>
          </a:prstGeom>
        </p:spPr>
      </p:pic>
      <p:pic>
        <p:nvPicPr>
          <p:cNvPr id="27" name="Image 7" descr="https://kimi-img.moonshot.cn/pub/slides/slides_tmpl/image/25-09-02-14:45:33-d2r9539e3tpg8rchurl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8145" y="4868545"/>
            <a:ext cx="932180" cy="932180"/>
          </a:xfrm>
          <a:prstGeom prst="rect">
            <a:avLst/>
          </a:prstGeom>
        </p:spPr>
      </p:pic>
      <p:sp>
        <p:nvSpPr>
          <p:cNvPr id="28" name="Shape 18"/>
          <p:cNvSpPr/>
          <p:nvPr/>
        </p:nvSpPr>
        <p:spPr>
          <a:xfrm>
            <a:off x="4484049" y="1140644"/>
            <a:ext cx="659061" cy="608793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9" name="Text 19"/>
          <p:cNvSpPr/>
          <p:nvPr/>
        </p:nvSpPr>
        <p:spPr>
          <a:xfrm>
            <a:off x="4484049" y="1140644"/>
            <a:ext cx="659061" cy="608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30" name="Text 20"/>
          <p:cNvSpPr/>
          <p:nvPr/>
        </p:nvSpPr>
        <p:spPr>
          <a:xfrm>
            <a:off x="5467550" y="1040364"/>
            <a:ext cx="5268832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spc="110" kern="0" dirty="0">
                <a:solidFill>
                  <a:srgbClr val="CAEEF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Visual Impact</a:t>
            </a:r>
            <a:endParaRPr lang="en-US" sz="1600" dirty="0"/>
          </a:p>
        </p:txBody>
      </p:sp>
      <p:sp>
        <p:nvSpPr>
          <p:cNvPr id="31" name="Text 21"/>
          <p:cNvSpPr/>
          <p:nvPr/>
        </p:nvSpPr>
        <p:spPr>
          <a:xfrm>
            <a:off x="5376266" y="1440456"/>
            <a:ext cx="5828116" cy="10445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Dance formations guide the audience's focus, creating a visual narrative that enhances the choreography. By strategically placing dancers, formations can highlight key moments and create a cohesive performance.</a:t>
            </a:r>
            <a:endParaRPr lang="en-US" sz="1600" dirty="0"/>
          </a:p>
        </p:txBody>
      </p:sp>
      <p:sp>
        <p:nvSpPr>
          <p:cNvPr id="32" name="Shape 22"/>
          <p:cNvSpPr/>
          <p:nvPr/>
        </p:nvSpPr>
        <p:spPr>
          <a:xfrm>
            <a:off x="4924180" y="3154864"/>
            <a:ext cx="659061" cy="608793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3" name="Text 23"/>
          <p:cNvSpPr/>
          <p:nvPr/>
        </p:nvSpPr>
        <p:spPr>
          <a:xfrm>
            <a:off x="4924180" y="3154864"/>
            <a:ext cx="659061" cy="608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4" name="Text 24"/>
          <p:cNvSpPr/>
          <p:nvPr/>
        </p:nvSpPr>
        <p:spPr>
          <a:xfrm>
            <a:off x="6018879" y="2855717"/>
            <a:ext cx="5268832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spc="110" kern="0" dirty="0">
                <a:solidFill>
                  <a:srgbClr val="CAEEF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Hiding Weaknesses</a:t>
            </a:r>
            <a:endParaRPr lang="en-US" sz="1600" dirty="0"/>
          </a:p>
        </p:txBody>
      </p:sp>
      <p:sp>
        <p:nvSpPr>
          <p:cNvPr id="35" name="Text 25"/>
          <p:cNvSpPr/>
          <p:nvPr/>
        </p:nvSpPr>
        <p:spPr>
          <a:xfrm>
            <a:off x="5927595" y="3250296"/>
            <a:ext cx="5828116" cy="10445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Clever formations can mask imperfections in a performance. By positioning dancers in a way that emphasizes strengths and minimizes weaknesses, the overall performance appears more polished and professional.</a:t>
            </a:r>
            <a:endParaRPr lang="en-US" sz="1600" dirty="0"/>
          </a:p>
        </p:txBody>
      </p:sp>
      <p:sp>
        <p:nvSpPr>
          <p:cNvPr id="36" name="Shape 26"/>
          <p:cNvSpPr/>
          <p:nvPr/>
        </p:nvSpPr>
        <p:spPr>
          <a:xfrm>
            <a:off x="4344984" y="5022140"/>
            <a:ext cx="659061" cy="608793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7" name="Text 27"/>
          <p:cNvSpPr/>
          <p:nvPr/>
        </p:nvSpPr>
        <p:spPr>
          <a:xfrm>
            <a:off x="4344984" y="5022140"/>
            <a:ext cx="659061" cy="608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8" name="Text 28"/>
          <p:cNvSpPr/>
          <p:nvPr/>
        </p:nvSpPr>
        <p:spPr>
          <a:xfrm>
            <a:off x="5548232" y="4738305"/>
            <a:ext cx="5268832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spc="110" kern="0" dirty="0">
                <a:solidFill>
                  <a:srgbClr val="CAEEF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Solo Moments</a:t>
            </a:r>
            <a:endParaRPr lang="en-US" sz="1600" dirty="0"/>
          </a:p>
        </p:txBody>
      </p:sp>
      <p:sp>
        <p:nvSpPr>
          <p:cNvPr id="39" name="Text 29"/>
          <p:cNvSpPr/>
          <p:nvPr/>
        </p:nvSpPr>
        <p:spPr>
          <a:xfrm>
            <a:off x="5456948" y="5147444"/>
            <a:ext cx="5828116" cy="10445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Formations allow for seamless transitions between group and solo performances. By creating clear pathways and focal points, formations ensure that solo moments shine without disrupting the flow of the dance.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808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45:27-d2r951pe3tpg8rchuqu0.png">    </p:cNvPr>
          <p:cNvPicPr>
            <a:picLocks noChangeAspect="1"/>
          </p:cNvPicPr>
          <p:nvPr/>
        </p:nvPicPr>
        <p:blipFill>
          <a:blip r:embed="rId1"/>
          <a:srcRect l="0" r="0" t="86" b="86"/>
          <a:stretch/>
        </p:blipFill>
        <p:spPr>
          <a:xfrm>
            <a:off x="-1041" y="0"/>
            <a:ext cx="12192000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9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2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6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42290" y="998220"/>
            <a:ext cx="1019810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spc="300" kern="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Three Rules Before You Place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9151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4" name="Shape 11"/>
          <p:cNvSpPr/>
          <p:nvPr/>
        </p:nvSpPr>
        <p:spPr>
          <a:xfrm>
            <a:off x="77978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5" name="Shape 12"/>
          <p:cNvSpPr/>
          <p:nvPr/>
        </p:nvSpPr>
        <p:spPr>
          <a:xfrm>
            <a:off x="867410" y="6134735"/>
            <a:ext cx="0" cy="220345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6" name="Shape 13"/>
          <p:cNvSpPr/>
          <p:nvPr/>
        </p:nvSpPr>
        <p:spPr>
          <a:xfrm>
            <a:off x="95567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7" name="Shape 14"/>
          <p:cNvSpPr/>
          <p:nvPr/>
        </p:nvSpPr>
        <p:spPr>
          <a:xfrm>
            <a:off x="104394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18" name="Image 1" descr="https://kimi-img.moonshot.cn/pub/slides/slides_tmpl/image/25-09-02-14:45:31-d2r952pe3tpg8rchur9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15" y="3066415"/>
            <a:ext cx="748030" cy="748030"/>
          </a:xfrm>
          <a:prstGeom prst="rect">
            <a:avLst/>
          </a:prstGeom>
        </p:spPr>
      </p:pic>
      <p:pic>
        <p:nvPicPr>
          <p:cNvPr id="19" name="Image 2" descr="https://kimi-img.moonshot.cn/pub/slides/slides_tmpl/image/25-09-02-14:45:31-d2r952pe3tpg8rchur9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3089275"/>
            <a:ext cx="748030" cy="748030"/>
          </a:xfrm>
          <a:prstGeom prst="rect">
            <a:avLst/>
          </a:prstGeom>
        </p:spPr>
      </p:pic>
      <p:pic>
        <p:nvPicPr>
          <p:cNvPr id="20" name="Image 3" descr="https://kimi-img.moonshot.cn/pub/slides/slides_tmpl/image/25-09-02-14:45:26-d2r951he3tpg8rchuqq0.png">    </p:cNvPr>
          <p:cNvPicPr>
            <a:picLocks noChangeAspect="1"/>
          </p:cNvPicPr>
          <p:nvPr/>
        </p:nvPicPr>
        <p:blipFill>
          <a:blip r:embed="rId4"/>
          <a:srcRect l="0" r="0" t="982" b="982"/>
          <a:stretch/>
        </p:blipFill>
        <p:spPr>
          <a:xfrm flipH="1" flipV="1">
            <a:off x="759460" y="561340"/>
            <a:ext cx="355600" cy="304800"/>
          </a:xfrm>
          <a:prstGeom prst="rect">
            <a:avLst/>
          </a:prstGeom>
        </p:spPr>
      </p:pic>
      <p:sp>
        <p:nvSpPr>
          <p:cNvPr id="21" name="Shape 15"/>
          <p:cNvSpPr/>
          <p:nvPr/>
        </p:nvSpPr>
        <p:spPr>
          <a:xfrm flipH="1">
            <a:off x="1569720" y="766445"/>
            <a:ext cx="78105" cy="7175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2" name="Text 16"/>
          <p:cNvSpPr/>
          <p:nvPr/>
        </p:nvSpPr>
        <p:spPr>
          <a:xfrm>
            <a:off x="1569720" y="76644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17"/>
          <p:cNvSpPr/>
          <p:nvPr/>
        </p:nvSpPr>
        <p:spPr>
          <a:xfrm flipH="1">
            <a:off x="1441450" y="76644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24" name="Text 18"/>
          <p:cNvSpPr/>
          <p:nvPr/>
        </p:nvSpPr>
        <p:spPr>
          <a:xfrm>
            <a:off x="1441450" y="76644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19"/>
          <p:cNvSpPr/>
          <p:nvPr/>
        </p:nvSpPr>
        <p:spPr>
          <a:xfrm flipH="1">
            <a:off x="1310005" y="766445"/>
            <a:ext cx="78105" cy="7175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6" name="Text 20"/>
          <p:cNvSpPr/>
          <p:nvPr/>
        </p:nvSpPr>
        <p:spPr>
          <a:xfrm>
            <a:off x="1310005" y="76644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21"/>
          <p:cNvSpPr/>
          <p:nvPr/>
        </p:nvSpPr>
        <p:spPr>
          <a:xfrm flipH="1">
            <a:off x="1179195" y="76644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28" name="Text 22"/>
          <p:cNvSpPr/>
          <p:nvPr/>
        </p:nvSpPr>
        <p:spPr>
          <a:xfrm>
            <a:off x="1179195" y="76644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9" name="Image 4" descr="https://kimi-img.moonshot.cn/pub/slides/slides_tmpl/image/25-09-02-14:45:27-d2r951pe3tpg8rchur00.png">    </p:cNvPr>
          <p:cNvPicPr>
            <a:picLocks noChangeAspect="1"/>
          </p:cNvPicPr>
          <p:nvPr/>
        </p:nvPicPr>
        <p:blipFill>
          <a:blip r:embed="rId5"/>
          <a:srcRect l="0" r="0" t="1969" b="1969"/>
          <a:stretch/>
        </p:blipFill>
        <p:spPr>
          <a:xfrm>
            <a:off x="11453495" y="6134735"/>
            <a:ext cx="186055" cy="207010"/>
          </a:xfrm>
          <a:prstGeom prst="rect">
            <a:avLst/>
          </a:prstGeom>
        </p:spPr>
      </p:pic>
      <p:sp>
        <p:nvSpPr>
          <p:cNvPr id="30" name="Shape 23"/>
          <p:cNvSpPr/>
          <p:nvPr/>
        </p:nvSpPr>
        <p:spPr>
          <a:xfrm>
            <a:off x="801322" y="3170843"/>
            <a:ext cx="528865" cy="54096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1" name="Text 24"/>
          <p:cNvSpPr/>
          <p:nvPr/>
        </p:nvSpPr>
        <p:spPr>
          <a:xfrm>
            <a:off x="801322" y="3170843"/>
            <a:ext cx="528865" cy="540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32" name="Text 25"/>
          <p:cNvSpPr/>
          <p:nvPr/>
        </p:nvSpPr>
        <p:spPr>
          <a:xfrm>
            <a:off x="1525270" y="3178175"/>
            <a:ext cx="4326255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spc="110" kern="0" dirty="0">
                <a:solidFill>
                  <a:srgbClr val="CAEEF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Anchor Point</a:t>
            </a:r>
            <a:endParaRPr lang="en-US" sz="1600" dirty="0"/>
          </a:p>
        </p:txBody>
      </p:sp>
      <p:sp>
        <p:nvSpPr>
          <p:cNvPr id="33" name="Text 26"/>
          <p:cNvSpPr/>
          <p:nvPr/>
        </p:nvSpPr>
        <p:spPr>
          <a:xfrm>
            <a:off x="1438275" y="3507105"/>
            <a:ext cx="4665345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Always establish a central anchor point in your formation. This provides a stable reference for the audience and helps maintain a clear visual hierarchy throughout the performance.</a:t>
            </a:r>
            <a:endParaRPr lang="en-US" sz="1600" dirty="0"/>
          </a:p>
        </p:txBody>
      </p:sp>
      <p:sp>
        <p:nvSpPr>
          <p:cNvPr id="34" name="Shape 27"/>
          <p:cNvSpPr/>
          <p:nvPr/>
        </p:nvSpPr>
        <p:spPr>
          <a:xfrm>
            <a:off x="6103758" y="3193703"/>
            <a:ext cx="528865" cy="54096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5" name="Text 28"/>
          <p:cNvSpPr/>
          <p:nvPr/>
        </p:nvSpPr>
        <p:spPr>
          <a:xfrm>
            <a:off x="6103758" y="3193703"/>
            <a:ext cx="528865" cy="540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6" name="Text 29"/>
          <p:cNvSpPr/>
          <p:nvPr/>
        </p:nvSpPr>
        <p:spPr>
          <a:xfrm>
            <a:off x="6867525" y="3178175"/>
            <a:ext cx="4558665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spc="110" kern="0" dirty="0">
                <a:solidFill>
                  <a:srgbClr val="CAEEF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Clear Sight-lines</a:t>
            </a:r>
            <a:endParaRPr lang="en-US" sz="1600" dirty="0"/>
          </a:p>
        </p:txBody>
      </p:sp>
      <p:sp>
        <p:nvSpPr>
          <p:cNvPr id="37" name="Text 30"/>
          <p:cNvSpPr/>
          <p:nvPr/>
        </p:nvSpPr>
        <p:spPr>
          <a:xfrm>
            <a:off x="6780530" y="3507105"/>
            <a:ext cx="4665345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Ensure that all dancers have clear sight-lines to the audience. This prevents blocking and ensures that every dancer's movements are visible, enhancing the overall impact of the performance.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808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45:27-d2r951pe3tpg8rchuqtg.jp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48740" y="3970020"/>
            <a:ext cx="101504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Classic Linear Shapes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7" name="Image 1" descr="https://kimi-img.moonshot.cn/pub/slides/slides_tmpl/image/25-09-02-14:45:26-d2r951he3tpg8rchuqrg.png">    </p:cNvPr>
          <p:cNvPicPr>
            <a:picLocks noChangeAspect="1"/>
          </p:cNvPicPr>
          <p:nvPr/>
        </p:nvPicPr>
        <p:blipFill>
          <a:blip r:embed="rId2"/>
          <a:srcRect l="0" r="0" t="15459" b="15459"/>
          <a:stretch/>
        </p:blipFill>
        <p:spPr>
          <a:xfrm>
            <a:off x="4511040" y="3723012"/>
            <a:ext cx="3657600" cy="12700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5116513" y="1632585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  <a:effectLst>
            <a:outerShdw sx="100000" sy="100000" kx="0" ky="0" algn="bl" rotWithShape="0" blurRad="50800" dist="26941" dir="2700000">
              <a:srgbClr val="754412">
                <a:alpha val="40000"/>
              </a:srgbClr>
            </a:outerShdw>
          </a:effectLst>
        </p:spPr>
      </p:sp>
      <p:sp>
        <p:nvSpPr>
          <p:cNvPr id="19" name="Text 15"/>
          <p:cNvSpPr/>
          <p:nvPr/>
        </p:nvSpPr>
        <p:spPr>
          <a:xfrm>
            <a:off x="5116513" y="1632585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13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808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45:29-d2r9529e3tpg8rchur1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45:34-d2r953he3tpg8rchurqg.jpg">    </p:cNvPr>
          <p:cNvPicPr>
            <a:picLocks noChangeAspect="1"/>
          </p:cNvPicPr>
          <p:nvPr/>
        </p:nvPicPr>
        <p:blipFill>
          <a:blip r:embed="rId2"/>
          <a:srcRect l="71" r="71" t="0" b="0"/>
          <a:stretch/>
        </p:blipFill>
        <p:spPr>
          <a:xfrm>
            <a:off x="0" y="-106680"/>
            <a:ext cx="12436475" cy="705993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4:45:34-d2r953he3tpg8rchurpg.png">    </p:cNvPr>
          <p:cNvPicPr>
            <a:picLocks noChangeAspect="1"/>
          </p:cNvPicPr>
          <p:nvPr/>
        </p:nvPicPr>
        <p:blipFill>
          <a:blip r:embed="rId3">
            <a:alphaModFix amt="45000"/>
          </a:blip>
          <a:srcRect l="26" r="26" t="0" b="0"/>
          <a:stretch/>
        </p:blipFill>
        <p:spPr>
          <a:xfrm>
            <a:off x="635" y="-45720"/>
            <a:ext cx="12435840" cy="7003415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>
            <a:off x="10924640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1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>
            <a:off x="11052814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8" name="Text 3"/>
          <p:cNvSpPr/>
          <p:nvPr/>
        </p:nvSpPr>
        <p:spPr>
          <a:xfrm>
            <a:off x="1105281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4"/>
          <p:cNvSpPr/>
          <p:nvPr/>
        </p:nvSpPr>
        <p:spPr>
          <a:xfrm>
            <a:off x="11183828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5"/>
          <p:cNvSpPr/>
          <p:nvPr/>
        </p:nvSpPr>
        <p:spPr>
          <a:xfrm>
            <a:off x="1118382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6"/>
          <p:cNvSpPr/>
          <p:nvPr/>
        </p:nvSpPr>
        <p:spPr>
          <a:xfrm>
            <a:off x="11314843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2" name="Text 7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542290" y="981075"/>
            <a:ext cx="1032891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spc="300" kern="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Straight Line vs Staggered Line</a:t>
            </a:r>
            <a:endParaRPr lang="en-US" sz="1600" dirty="0"/>
          </a:p>
        </p:txBody>
      </p:sp>
      <p:pic>
        <p:nvPicPr>
          <p:cNvPr id="14" name="Image 3" descr="https://kimi-img.moonshot.cn/pub/slides/slides_tmpl/image/25-09-02-14:45:26-d2r951he3tpg8rchuqq0.png">    </p:cNvPr>
          <p:cNvPicPr>
            <a:picLocks noChangeAspect="1"/>
          </p:cNvPicPr>
          <p:nvPr/>
        </p:nvPicPr>
        <p:blipFill>
          <a:blip r:embed="rId4"/>
          <a:srcRect l="0" r="0" t="982" b="982"/>
          <a:stretch/>
        </p:blipFill>
        <p:spPr>
          <a:xfrm flipH="1" flipV="1">
            <a:off x="759460" y="561340"/>
            <a:ext cx="355600" cy="304800"/>
          </a:xfrm>
          <a:prstGeom prst="rect">
            <a:avLst/>
          </a:prstGeom>
        </p:spPr>
      </p:pic>
      <p:sp>
        <p:nvSpPr>
          <p:cNvPr id="15" name="Shape 9"/>
          <p:cNvSpPr/>
          <p:nvPr/>
        </p:nvSpPr>
        <p:spPr>
          <a:xfrm flipH="1">
            <a:off x="1569720" y="766445"/>
            <a:ext cx="78105" cy="7175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0"/>
          <p:cNvSpPr/>
          <p:nvPr/>
        </p:nvSpPr>
        <p:spPr>
          <a:xfrm>
            <a:off x="1569720" y="76644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1"/>
          <p:cNvSpPr/>
          <p:nvPr/>
        </p:nvSpPr>
        <p:spPr>
          <a:xfrm flipH="1">
            <a:off x="1441450" y="76644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8" name="Text 12"/>
          <p:cNvSpPr/>
          <p:nvPr/>
        </p:nvSpPr>
        <p:spPr>
          <a:xfrm>
            <a:off x="1441450" y="76644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3"/>
          <p:cNvSpPr/>
          <p:nvPr/>
        </p:nvSpPr>
        <p:spPr>
          <a:xfrm flipH="1">
            <a:off x="1310005" y="766445"/>
            <a:ext cx="78105" cy="7175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4"/>
          <p:cNvSpPr/>
          <p:nvPr/>
        </p:nvSpPr>
        <p:spPr>
          <a:xfrm>
            <a:off x="1310005" y="76644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5"/>
          <p:cNvSpPr/>
          <p:nvPr/>
        </p:nvSpPr>
        <p:spPr>
          <a:xfrm flipH="1">
            <a:off x="1179195" y="76644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22" name="Text 16"/>
          <p:cNvSpPr/>
          <p:nvPr/>
        </p:nvSpPr>
        <p:spPr>
          <a:xfrm>
            <a:off x="1179195" y="76644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17"/>
          <p:cNvSpPr/>
          <p:nvPr/>
        </p:nvSpPr>
        <p:spPr>
          <a:xfrm>
            <a:off x="602526" y="2215723"/>
            <a:ext cx="652471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4" name="Text 18"/>
          <p:cNvSpPr/>
          <p:nvPr/>
        </p:nvSpPr>
        <p:spPr>
          <a:xfrm>
            <a:off x="602526" y="2215723"/>
            <a:ext cx="652471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5" name="Text 19"/>
          <p:cNvSpPr/>
          <p:nvPr/>
        </p:nvSpPr>
        <p:spPr>
          <a:xfrm>
            <a:off x="600710" y="2827020"/>
            <a:ext cx="25019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spc="110" kern="0" dirty="0">
                <a:solidFill>
                  <a:srgbClr val="CAEEF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Straight Line</a:t>
            </a:r>
            <a:endParaRPr lang="en-US" sz="1600" dirty="0"/>
          </a:p>
        </p:txBody>
      </p:sp>
      <p:sp>
        <p:nvSpPr>
          <p:cNvPr id="26" name="Text 20"/>
          <p:cNvSpPr/>
          <p:nvPr/>
        </p:nvSpPr>
        <p:spPr>
          <a:xfrm>
            <a:off x="503026" y="3404015"/>
            <a:ext cx="2501681" cy="22405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straight line formation creates a powerful visual impact, perfect for synchronized movements. It emphasizes uniformity and precision, making it ideal for high-energy routines.</a:t>
            </a:r>
            <a:endParaRPr lang="en-US" sz="1600" dirty="0"/>
          </a:p>
        </p:txBody>
      </p:sp>
      <p:sp>
        <p:nvSpPr>
          <p:cNvPr id="27" name="Shape 21"/>
          <p:cNvSpPr/>
          <p:nvPr/>
        </p:nvSpPr>
        <p:spPr>
          <a:xfrm>
            <a:off x="3433843" y="2215723"/>
            <a:ext cx="652471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8" name="Text 22"/>
          <p:cNvSpPr/>
          <p:nvPr/>
        </p:nvSpPr>
        <p:spPr>
          <a:xfrm>
            <a:off x="3433843" y="2215723"/>
            <a:ext cx="652471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9" name="Text 23"/>
          <p:cNvSpPr/>
          <p:nvPr/>
        </p:nvSpPr>
        <p:spPr>
          <a:xfrm>
            <a:off x="3432175" y="2827020"/>
            <a:ext cx="25019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spc="110" kern="0" dirty="0">
                <a:solidFill>
                  <a:srgbClr val="CAEEF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Staggered Line</a:t>
            </a:r>
            <a:endParaRPr lang="en-US" sz="1600" dirty="0"/>
          </a:p>
        </p:txBody>
      </p:sp>
      <p:sp>
        <p:nvSpPr>
          <p:cNvPr id="30" name="Text 24"/>
          <p:cNvSpPr/>
          <p:nvPr/>
        </p:nvSpPr>
        <p:spPr>
          <a:xfrm>
            <a:off x="3334343" y="3404015"/>
            <a:ext cx="2501681" cy="25606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Staggered lines offset dancers slightly, providing a dynamic and visually interesting alternative to the straight line. This formation ensures that all dancers are visible and adds depth to the performance.</a:t>
            </a:r>
            <a:endParaRPr lang="en-US" sz="1600" dirty="0"/>
          </a:p>
        </p:txBody>
      </p:sp>
      <p:sp>
        <p:nvSpPr>
          <p:cNvPr id="31" name="Shape 25"/>
          <p:cNvSpPr/>
          <p:nvPr/>
        </p:nvSpPr>
        <p:spPr>
          <a:xfrm>
            <a:off x="6503615" y="2215723"/>
            <a:ext cx="652471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2" name="Text 26"/>
          <p:cNvSpPr/>
          <p:nvPr/>
        </p:nvSpPr>
        <p:spPr>
          <a:xfrm>
            <a:off x="6503615" y="2215723"/>
            <a:ext cx="652471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3" name="Text 27"/>
          <p:cNvSpPr/>
          <p:nvPr/>
        </p:nvSpPr>
        <p:spPr>
          <a:xfrm>
            <a:off x="6501765" y="2827020"/>
            <a:ext cx="25019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spc="110" kern="0" dirty="0">
                <a:solidFill>
                  <a:srgbClr val="CAEEF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Sight-line Clarity</a:t>
            </a:r>
            <a:endParaRPr lang="en-US" sz="1600" dirty="0"/>
          </a:p>
        </p:txBody>
      </p:sp>
      <p:sp>
        <p:nvSpPr>
          <p:cNvPr id="34" name="Text 28"/>
          <p:cNvSpPr/>
          <p:nvPr/>
        </p:nvSpPr>
        <p:spPr>
          <a:xfrm>
            <a:off x="6404115" y="3404015"/>
            <a:ext cx="2501681" cy="25606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 a staggered line, each dancer has a clear sight-line, preventing any blocking. This formation is particularly useful for routines that require individual expressions within a group setting.</a:t>
            </a:r>
            <a:endParaRPr lang="en-US" sz="1600" dirty="0"/>
          </a:p>
        </p:txBody>
      </p:sp>
      <p:sp>
        <p:nvSpPr>
          <p:cNvPr id="35" name="Shape 29"/>
          <p:cNvSpPr/>
          <p:nvPr/>
        </p:nvSpPr>
        <p:spPr>
          <a:xfrm>
            <a:off x="9521135" y="2215723"/>
            <a:ext cx="652471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6" name="Text 30"/>
          <p:cNvSpPr/>
          <p:nvPr/>
        </p:nvSpPr>
        <p:spPr>
          <a:xfrm>
            <a:off x="9521135" y="2215723"/>
            <a:ext cx="652471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7" name="Text 31"/>
          <p:cNvSpPr/>
          <p:nvPr/>
        </p:nvSpPr>
        <p:spPr>
          <a:xfrm>
            <a:off x="9519285" y="2827020"/>
            <a:ext cx="25019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spc="110" kern="0" dirty="0">
                <a:solidFill>
                  <a:srgbClr val="CAEEF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Versatility</a:t>
            </a:r>
            <a:endParaRPr lang="en-US" sz="1600" dirty="0"/>
          </a:p>
        </p:txBody>
      </p:sp>
      <p:sp>
        <p:nvSpPr>
          <p:cNvPr id="38" name="Text 32"/>
          <p:cNvSpPr/>
          <p:nvPr/>
        </p:nvSpPr>
        <p:spPr>
          <a:xfrm>
            <a:off x="9421635" y="3404015"/>
            <a:ext cx="2501681" cy="22405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Both straight and staggered lines can be easily modified to suit different choreographic needs, making them versatile choices for any dance performance.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808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45:27-d2r951pe3tpg8rchuqu0.png">    </p:cNvPr>
          <p:cNvPicPr>
            <a:picLocks noChangeAspect="1"/>
          </p:cNvPicPr>
          <p:nvPr/>
        </p:nvPicPr>
        <p:blipFill>
          <a:blip r:embed="rId1"/>
          <a:srcRect l="0" r="0" t="86" b="86"/>
          <a:stretch/>
        </p:blipFill>
        <p:spPr>
          <a:xfrm>
            <a:off x="-1041" y="0"/>
            <a:ext cx="12192000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9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9-02-14:45:31-d2r952pe3tpg8rchurag.png">    </p:cNvPr>
          <p:cNvPicPr>
            <a:picLocks noChangeAspect="1"/>
          </p:cNvPicPr>
          <p:nvPr/>
        </p:nvPicPr>
        <p:blipFill>
          <a:blip r:embed="rId2"/>
          <a:srcRect l="0" r="0" t="21" b="21"/>
          <a:stretch/>
        </p:blipFill>
        <p:spPr>
          <a:xfrm>
            <a:off x="7089883" y="0"/>
            <a:ext cx="4256254" cy="6858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42290" y="998220"/>
            <a:ext cx="8593455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spc="300" kern="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Diagonal Power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69151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77978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4"/>
          <p:cNvSpPr/>
          <p:nvPr/>
        </p:nvSpPr>
        <p:spPr>
          <a:xfrm>
            <a:off x="867410" y="6134735"/>
            <a:ext cx="0" cy="220345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5"/>
          <p:cNvSpPr/>
          <p:nvPr/>
        </p:nvSpPr>
        <p:spPr>
          <a:xfrm>
            <a:off x="955675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Shape 6"/>
          <p:cNvSpPr/>
          <p:nvPr/>
        </p:nvSpPr>
        <p:spPr>
          <a:xfrm>
            <a:off x="1043940" y="61817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1" name="Shape 7"/>
          <p:cNvSpPr/>
          <p:nvPr/>
        </p:nvSpPr>
        <p:spPr>
          <a:xfrm>
            <a:off x="11358882" y="6151790"/>
            <a:ext cx="226534" cy="220415"/>
          </a:xfrm>
          <a:prstGeom prst="rect">
            <a:avLst/>
          </a:prstGeom>
          <a:solidFill>
            <a:srgbClr val="F5C166"/>
          </a:solidFill>
          <a:ln/>
          <a:effectLst>
            <a:outerShdw sx="100000" sy="100000" kx="0" ky="0" algn="bl" rotWithShape="0" blurRad="145102" dist="50800" dir="2700000">
              <a:srgbClr val="754412">
                <a:alpha val="76471"/>
              </a:srgbClr>
            </a:outerShdw>
          </a:effectLst>
        </p:spPr>
      </p:sp>
      <p:sp>
        <p:nvSpPr>
          <p:cNvPr id="12" name="Text 8"/>
          <p:cNvSpPr/>
          <p:nvPr/>
        </p:nvSpPr>
        <p:spPr>
          <a:xfrm>
            <a:off x="11358882" y="6151790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3" name="Image 2" descr="https://kimi-img.moonshot.cn/pub/slides/slides_tmpl/image/25-09-02-14:45:26-d2r951he3tpg8rchuqq0.png">    </p:cNvPr>
          <p:cNvPicPr>
            <a:picLocks noChangeAspect="1"/>
          </p:cNvPicPr>
          <p:nvPr/>
        </p:nvPicPr>
        <p:blipFill>
          <a:blip r:embed="rId3"/>
          <a:srcRect l="0" r="0" t="982" b="982"/>
          <a:stretch/>
        </p:blipFill>
        <p:spPr>
          <a:xfrm flipH="1" flipV="1">
            <a:off x="759460" y="561340"/>
            <a:ext cx="355600" cy="304800"/>
          </a:xfrm>
          <a:prstGeom prst="rect">
            <a:avLst/>
          </a:prstGeom>
        </p:spPr>
      </p:pic>
      <p:sp>
        <p:nvSpPr>
          <p:cNvPr id="14" name="Shape 9"/>
          <p:cNvSpPr/>
          <p:nvPr/>
        </p:nvSpPr>
        <p:spPr>
          <a:xfrm flipH="1">
            <a:off x="1569720" y="766445"/>
            <a:ext cx="78105" cy="7175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0"/>
          <p:cNvSpPr/>
          <p:nvPr/>
        </p:nvSpPr>
        <p:spPr>
          <a:xfrm>
            <a:off x="1569720" y="76644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1"/>
          <p:cNvSpPr/>
          <p:nvPr/>
        </p:nvSpPr>
        <p:spPr>
          <a:xfrm flipH="1">
            <a:off x="1441450" y="76644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7" name="Text 12"/>
          <p:cNvSpPr/>
          <p:nvPr/>
        </p:nvSpPr>
        <p:spPr>
          <a:xfrm>
            <a:off x="1441450" y="76644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3"/>
          <p:cNvSpPr/>
          <p:nvPr/>
        </p:nvSpPr>
        <p:spPr>
          <a:xfrm flipH="1">
            <a:off x="1310005" y="766445"/>
            <a:ext cx="78105" cy="7175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9" name="Text 14"/>
          <p:cNvSpPr/>
          <p:nvPr/>
        </p:nvSpPr>
        <p:spPr>
          <a:xfrm>
            <a:off x="1310005" y="76644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5"/>
          <p:cNvSpPr/>
          <p:nvPr/>
        </p:nvSpPr>
        <p:spPr>
          <a:xfrm flipH="1">
            <a:off x="1179195" y="76644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21" name="Text 16"/>
          <p:cNvSpPr/>
          <p:nvPr/>
        </p:nvSpPr>
        <p:spPr>
          <a:xfrm>
            <a:off x="1179195" y="76644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2" name="Image 3" descr="https://kimi-img.moonshot.cn/pub/slides/slides_tmpl/image/25-09-02-14:45:31-d2r952pe3tpg8rchura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13" y="2037715"/>
            <a:ext cx="281305" cy="281305"/>
          </a:xfrm>
          <a:prstGeom prst="rect">
            <a:avLst/>
          </a:prstGeom>
        </p:spPr>
      </p:pic>
      <p:pic>
        <p:nvPicPr>
          <p:cNvPr id="23" name="Image 4" descr="https://kimi-img.moonshot.cn/pub/slides/slides_tmpl/image/25-09-02-14:45:31-d2r952pe3tpg8rchura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13" y="4149725"/>
            <a:ext cx="281305" cy="281305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969010" y="2037715"/>
            <a:ext cx="5777865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spc="110" kern="0" dirty="0">
                <a:solidFill>
                  <a:srgbClr val="CAEEF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Dynamic Movement</a:t>
            </a:r>
            <a:endParaRPr lang="en-US" sz="1600" dirty="0"/>
          </a:p>
        </p:txBody>
      </p:sp>
      <p:sp>
        <p:nvSpPr>
          <p:cNvPr id="25" name="Text 18"/>
          <p:cNvSpPr/>
          <p:nvPr/>
        </p:nvSpPr>
        <p:spPr>
          <a:xfrm>
            <a:off x="691515" y="2294890"/>
            <a:ext cx="6155055" cy="163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Diagonal lines create a sense of movement and direction, drawing the audience's eye across the stage. This formation is ideal for routines that involve traveling steps or transitions.</a:t>
            </a:r>
            <a:endParaRPr lang="en-US" sz="1600" dirty="0"/>
          </a:p>
        </p:txBody>
      </p:sp>
      <p:sp>
        <p:nvSpPr>
          <p:cNvPr id="26" name="Text 19"/>
          <p:cNvSpPr/>
          <p:nvPr/>
        </p:nvSpPr>
        <p:spPr>
          <a:xfrm>
            <a:off x="969010" y="4157980"/>
            <a:ext cx="5697220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spc="110" kern="0" dirty="0">
                <a:solidFill>
                  <a:srgbClr val="CAEEF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Forced Perspective</a:t>
            </a:r>
            <a:endParaRPr lang="en-US" sz="1600" dirty="0"/>
          </a:p>
        </p:txBody>
      </p:sp>
      <p:sp>
        <p:nvSpPr>
          <p:cNvPr id="27" name="Text 20"/>
          <p:cNvSpPr/>
          <p:nvPr/>
        </p:nvSpPr>
        <p:spPr>
          <a:xfrm>
            <a:off x="691515" y="4415155"/>
            <a:ext cx="6054725" cy="1568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angling the line from one corner of the stage to the opposite, diagonal formations can create a forced perspective effect, making the group appear larger and more dynamic.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808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45:27-d2r951pe3tpg8rchuqu0.png">    </p:cNvPr>
          <p:cNvPicPr>
            <a:picLocks noChangeAspect="1"/>
          </p:cNvPicPr>
          <p:nvPr/>
        </p:nvPicPr>
        <p:blipFill>
          <a:blip r:embed="rId1"/>
          <a:srcRect l="0" r="0" t="77" b="77"/>
          <a:stretch/>
        </p:blipFill>
        <p:spPr>
          <a:xfrm>
            <a:off x="-3179" y="-1"/>
            <a:ext cx="12194137" cy="6865829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45:33-d2r9539e3tpg8rchuri0.png">    </p:cNvPr>
          <p:cNvPicPr>
            <a:picLocks noChangeAspect="1"/>
          </p:cNvPicPr>
          <p:nvPr/>
        </p:nvPicPr>
        <p:blipFill>
          <a:blip r:embed="rId2"/>
          <a:srcRect l="0" r="0" t="6" b="6"/>
          <a:stretch/>
        </p:blipFill>
        <p:spPr>
          <a:xfrm>
            <a:off x="312420" y="1460500"/>
            <a:ext cx="11003280" cy="180721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542290" y="998220"/>
            <a:ext cx="9802495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spc="300" kern="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 and Inverted V</a:t>
            </a:r>
            <a:endParaRPr lang="en-US" sz="1600" dirty="0"/>
          </a:p>
        </p:txBody>
      </p:sp>
      <p:pic>
        <p:nvPicPr>
          <p:cNvPr id="13" name="Image 2" descr="https://kimi-img.moonshot.cn/pub/slides/slides_tmpl/image/25-09-02-14:45:26-d2r951he3tpg8rchuqq0.png">    </p:cNvPr>
          <p:cNvPicPr>
            <a:picLocks noChangeAspect="1"/>
          </p:cNvPicPr>
          <p:nvPr/>
        </p:nvPicPr>
        <p:blipFill>
          <a:blip r:embed="rId3"/>
          <a:srcRect l="0" r="0" t="982" b="982"/>
          <a:stretch/>
        </p:blipFill>
        <p:spPr>
          <a:xfrm flipH="1" flipV="1">
            <a:off x="759460" y="561340"/>
            <a:ext cx="355600" cy="304800"/>
          </a:xfrm>
          <a:prstGeom prst="rect">
            <a:avLst/>
          </a:prstGeom>
        </p:spPr>
      </p:pic>
      <p:sp>
        <p:nvSpPr>
          <p:cNvPr id="14" name="Shape 9"/>
          <p:cNvSpPr/>
          <p:nvPr/>
        </p:nvSpPr>
        <p:spPr>
          <a:xfrm flipH="1">
            <a:off x="1569720" y="766445"/>
            <a:ext cx="78105" cy="7175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0"/>
          <p:cNvSpPr/>
          <p:nvPr/>
        </p:nvSpPr>
        <p:spPr>
          <a:xfrm>
            <a:off x="1569720" y="76644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1"/>
          <p:cNvSpPr/>
          <p:nvPr/>
        </p:nvSpPr>
        <p:spPr>
          <a:xfrm flipH="1">
            <a:off x="1441450" y="76644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7" name="Text 12"/>
          <p:cNvSpPr/>
          <p:nvPr/>
        </p:nvSpPr>
        <p:spPr>
          <a:xfrm>
            <a:off x="1441450" y="76644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3"/>
          <p:cNvSpPr/>
          <p:nvPr/>
        </p:nvSpPr>
        <p:spPr>
          <a:xfrm flipH="1">
            <a:off x="1310005" y="766445"/>
            <a:ext cx="78105" cy="7175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9" name="Text 14"/>
          <p:cNvSpPr/>
          <p:nvPr/>
        </p:nvSpPr>
        <p:spPr>
          <a:xfrm>
            <a:off x="1310005" y="76644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5"/>
          <p:cNvSpPr/>
          <p:nvPr/>
        </p:nvSpPr>
        <p:spPr>
          <a:xfrm flipH="1">
            <a:off x="1179195" y="766445"/>
            <a:ext cx="78105" cy="71755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21" name="Text 16"/>
          <p:cNvSpPr/>
          <p:nvPr/>
        </p:nvSpPr>
        <p:spPr>
          <a:xfrm>
            <a:off x="1179195" y="766445"/>
            <a:ext cx="78105" cy="71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2" name="Image 3" descr="https://kimi-img.moonshot.cn/pub/slides/slides_tmpl/image/25-09-02-14:45:27-d2r951pe3tpg8rchur00.png">    </p:cNvPr>
          <p:cNvPicPr>
            <a:picLocks noChangeAspect="1"/>
          </p:cNvPicPr>
          <p:nvPr/>
        </p:nvPicPr>
        <p:blipFill>
          <a:blip r:embed="rId4"/>
          <a:srcRect l="0" r="0" t="1969" b="1969"/>
          <a:stretch/>
        </p:blipFill>
        <p:spPr>
          <a:xfrm>
            <a:off x="11453495" y="6134735"/>
            <a:ext cx="186055" cy="207010"/>
          </a:xfrm>
          <a:prstGeom prst="rect">
            <a:avLst/>
          </a:prstGeom>
        </p:spPr>
      </p:pic>
      <p:pic>
        <p:nvPicPr>
          <p:cNvPr id="23" name="Image 4" descr="https://kimi-img.moonshot.cn/pub/slides/slides_tmpl/image/25-09-02-14:45:32-d2r9531e3tpg8rchurc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4545" y="2853055"/>
            <a:ext cx="661035" cy="661035"/>
          </a:xfrm>
          <a:prstGeom prst="rect">
            <a:avLst/>
          </a:prstGeom>
        </p:spPr>
      </p:pic>
      <p:pic>
        <p:nvPicPr>
          <p:cNvPr id="24" name="Image 5" descr="https://kimi-img.moonshot.cn/pub/slides/slides_tmpl/image/25-09-02-14:45:32-d2r9531e3tpg8rchurc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5510" y="2287270"/>
            <a:ext cx="661035" cy="661035"/>
          </a:xfrm>
          <a:prstGeom prst="rect">
            <a:avLst/>
          </a:prstGeom>
        </p:spPr>
      </p:pic>
      <p:pic>
        <p:nvPicPr>
          <p:cNvPr id="25" name="Image 6" descr="https://kimi-img.moonshot.cn/pub/slides/slides_tmpl/image/25-09-02-14:45:32-d2r9531e3tpg8rchurc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5150" y="1170305"/>
            <a:ext cx="661035" cy="661035"/>
          </a:xfrm>
          <a:prstGeom prst="rect">
            <a:avLst/>
          </a:prstGeom>
        </p:spPr>
      </p:pic>
      <p:sp>
        <p:nvSpPr>
          <p:cNvPr id="26" name="Shape 17"/>
          <p:cNvSpPr/>
          <p:nvPr/>
        </p:nvSpPr>
        <p:spPr>
          <a:xfrm>
            <a:off x="2190592" y="2945338"/>
            <a:ext cx="467358" cy="47369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7" name="Text 18"/>
          <p:cNvSpPr/>
          <p:nvPr/>
        </p:nvSpPr>
        <p:spPr>
          <a:xfrm>
            <a:off x="2190592" y="2945338"/>
            <a:ext cx="467358" cy="473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8" name="Text 19"/>
          <p:cNvSpPr/>
          <p:nvPr/>
        </p:nvSpPr>
        <p:spPr>
          <a:xfrm>
            <a:off x="980435" y="3709885"/>
            <a:ext cx="3145914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spc="110" kern="0" dirty="0">
                <a:solidFill>
                  <a:srgbClr val="CAEEF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 Formation</a:t>
            </a:r>
            <a:endParaRPr lang="en-US" sz="1600" dirty="0"/>
          </a:p>
        </p:txBody>
      </p:sp>
      <p:sp>
        <p:nvSpPr>
          <p:cNvPr id="29" name="Text 20"/>
          <p:cNvSpPr/>
          <p:nvPr/>
        </p:nvSpPr>
        <p:spPr>
          <a:xfrm>
            <a:off x="900430" y="4006215"/>
            <a:ext cx="3439160" cy="19204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V formation focuses attention on the front dancer, making it perfect for highlighting a soloist or a key moment in the choreography. It creates a natural focal point and adds a sense of depth to the stage.</a:t>
            </a:r>
            <a:endParaRPr lang="en-US" sz="1600" dirty="0"/>
          </a:p>
        </p:txBody>
      </p:sp>
      <p:sp>
        <p:nvSpPr>
          <p:cNvPr id="30" name="Shape 21"/>
          <p:cNvSpPr/>
          <p:nvPr/>
        </p:nvSpPr>
        <p:spPr>
          <a:xfrm>
            <a:off x="4806605" y="2379553"/>
            <a:ext cx="467358" cy="47369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1" name="Text 22"/>
          <p:cNvSpPr/>
          <p:nvPr/>
        </p:nvSpPr>
        <p:spPr>
          <a:xfrm>
            <a:off x="4806605" y="2379553"/>
            <a:ext cx="467358" cy="473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2" name="Text 23"/>
          <p:cNvSpPr/>
          <p:nvPr/>
        </p:nvSpPr>
        <p:spPr>
          <a:xfrm>
            <a:off x="4577208" y="3404417"/>
            <a:ext cx="314591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spc="110" kern="0" dirty="0">
                <a:solidFill>
                  <a:srgbClr val="CAEEF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Inverted V</a:t>
            </a:r>
            <a:endParaRPr lang="en-US" sz="1600" dirty="0"/>
          </a:p>
        </p:txBody>
      </p:sp>
      <p:sp>
        <p:nvSpPr>
          <p:cNvPr id="33" name="Text 24"/>
          <p:cNvSpPr/>
          <p:nvPr/>
        </p:nvSpPr>
        <p:spPr>
          <a:xfrm>
            <a:off x="4482465" y="3688080"/>
            <a:ext cx="3439160" cy="19204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inverted V formation creates a sense of expansion, with dancers fanning out from a central point. This formation is ideal for moments of high energy and can be used to fill the stage effectively.</a:t>
            </a:r>
            <a:endParaRPr lang="en-US" sz="1600" dirty="0"/>
          </a:p>
        </p:txBody>
      </p:sp>
      <p:sp>
        <p:nvSpPr>
          <p:cNvPr id="34" name="Shape 25"/>
          <p:cNvSpPr/>
          <p:nvPr/>
        </p:nvSpPr>
        <p:spPr>
          <a:xfrm>
            <a:off x="9546245" y="1262588"/>
            <a:ext cx="467358" cy="47369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5" name="Text 26"/>
          <p:cNvSpPr/>
          <p:nvPr/>
        </p:nvSpPr>
        <p:spPr>
          <a:xfrm>
            <a:off x="9546245" y="1262588"/>
            <a:ext cx="467358" cy="473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6" name="Text 27"/>
          <p:cNvSpPr/>
          <p:nvPr/>
        </p:nvSpPr>
        <p:spPr>
          <a:xfrm>
            <a:off x="8202723" y="2675838"/>
            <a:ext cx="3177217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spc="110" kern="0" dirty="0">
                <a:solidFill>
                  <a:srgbClr val="CAEEF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Versatility</a:t>
            </a:r>
            <a:endParaRPr lang="en-US" sz="1600" dirty="0"/>
          </a:p>
        </p:txBody>
      </p:sp>
      <p:sp>
        <p:nvSpPr>
          <p:cNvPr id="37" name="Text 28"/>
          <p:cNvSpPr/>
          <p:nvPr/>
        </p:nvSpPr>
        <p:spPr>
          <a:xfrm>
            <a:off x="8105140" y="2955925"/>
            <a:ext cx="3439160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Both V and inverted V formations can be easily transitioned into other shapes, making them versatile choices for dynamic choreography.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Dance Formations That Wow</dc:title>
  <dc:subject>Dance Formations That Wow</dc:subject>
  <dc:creator>Kimi</dc:creator>
  <cp:lastModifiedBy>Kimi</cp:lastModifiedBy>
  <cp:revision>1</cp:revision>
  <dcterms:created xsi:type="dcterms:W3CDTF">2025-10-02T12:14:03Z</dcterms:created>
  <dcterms:modified xsi:type="dcterms:W3CDTF">2025-10-02T12:14:03Z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{"Label":"Dance Formations That Wow","ContentProducer":"001191110108MACG2KBH8F10000","ProduceID":"d3f6nf87dlc3l0oqi230","ReservedCode1":"","ContentPropagator":"001191110108MACG2KBH8F20000","PropagateID":"d3f6nf87dlc3l0oqi230","ReservedCode2":""}</vt:lpwstr>
  </property>
</Properties>
</file>